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3" r:id="rId1"/>
  </p:sldMasterIdLst>
  <p:sldIdLst>
    <p:sldId id="257" r:id="rId2"/>
    <p:sldId id="258" r:id="rId3"/>
    <p:sldId id="259" r:id="rId4"/>
    <p:sldId id="260" r:id="rId5"/>
    <p:sldId id="261" r:id="rId6"/>
    <p:sldId id="287" r:id="rId7"/>
    <p:sldId id="288" r:id="rId8"/>
    <p:sldId id="263" r:id="rId9"/>
    <p:sldId id="262" r:id="rId10"/>
    <p:sldId id="289" r:id="rId11"/>
    <p:sldId id="290" r:id="rId12"/>
    <p:sldId id="291" r:id="rId13"/>
    <p:sldId id="292" r:id="rId14"/>
    <p:sldId id="264" r:id="rId15"/>
    <p:sldId id="265" r:id="rId16"/>
    <p:sldId id="293" r:id="rId17"/>
    <p:sldId id="286" r:id="rId18"/>
    <p:sldId id="268" r:id="rId19"/>
    <p:sldId id="266" r:id="rId20"/>
    <p:sldId id="269" r:id="rId21"/>
    <p:sldId id="267" r:id="rId22"/>
    <p:sldId id="270" r:id="rId23"/>
    <p:sldId id="271" r:id="rId24"/>
    <p:sldId id="272" r:id="rId25"/>
    <p:sldId id="274" r:id="rId26"/>
    <p:sldId id="275" r:id="rId27"/>
    <p:sldId id="276" r:id="rId28"/>
    <p:sldId id="278" r:id="rId29"/>
    <p:sldId id="277" r:id="rId30"/>
    <p:sldId id="279" r:id="rId31"/>
    <p:sldId id="280" r:id="rId32"/>
    <p:sldId id="282" r:id="rId33"/>
    <p:sldId id="284" r:id="rId34"/>
    <p:sldId id="283" r:id="rId35"/>
    <p:sldId id="28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BE5"/>
    <a:srgbClr val="B5C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2" autoAdjust="0"/>
    <p:restoredTop sz="94660"/>
  </p:normalViewPr>
  <p:slideViewPr>
    <p:cSldViewPr snapToGrid="0">
      <p:cViewPr varScale="1">
        <p:scale>
          <a:sx n="92" d="100"/>
          <a:sy n="92" d="100"/>
        </p:scale>
        <p:origin x="8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03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2509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374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8007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9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724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8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62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84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335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1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76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43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609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084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630B3-8665-4801-A9C3-FEC659DC670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0D4CC8-83DD-4DB6-9074-079422CFF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85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Microsoft_Word1.docx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69535" y="455519"/>
            <a:ext cx="5226628" cy="108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ОБЩЕОБРАЗОВАТЕЛЬНОЕ </a:t>
            </a: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УЧРЕЖДЕНИЕ</a:t>
            </a:r>
            <a:r>
              <a:rPr lang="ru-RU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«ШКОЛА 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№26 ГОРОДА ТОРЕЗА»</a:t>
            </a:r>
            <a:endParaRPr lang="ru-RU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997527"/>
            <a:ext cx="2997431" cy="41355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61608" y="2835697"/>
            <a:ext cx="4582391" cy="1285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ТВОРЧЕСКИЙ </a:t>
            </a:r>
            <a:r>
              <a:rPr lang="ru-RU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</a:t>
            </a:r>
            <a:endParaRPr lang="ru-RU" sz="2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учителя 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начальных классов</a:t>
            </a:r>
            <a:endParaRPr lang="ru-RU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СТЕПАНОВОЙ СВЕТЛАНЫ ИВАНОВНЫ</a:t>
            </a:r>
            <a:endParaRPr lang="ru-RU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Школьные картинки для оформления. Крутые изображения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08" y="4810249"/>
            <a:ext cx="2147166" cy="195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9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8145" y="249382"/>
            <a:ext cx="10629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D53BE5"/>
                </a:solidFill>
              </a:rPr>
              <a:t> </a:t>
            </a:r>
            <a:r>
              <a:rPr lang="ru-RU" i="1" dirty="0" smtClean="0">
                <a:solidFill>
                  <a:srgbClr val="D53BE5"/>
                </a:solidFill>
              </a:rPr>
              <a:t>      </a:t>
            </a:r>
            <a:r>
              <a:rPr lang="ru-RU" sz="3600" b="1" dirty="0" smtClean="0">
                <a:solidFill>
                  <a:srgbClr val="D53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3600" b="1" dirty="0">
                <a:solidFill>
                  <a:srgbClr val="D53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br>
              <a:rPr lang="ru-RU" sz="3600" b="1" dirty="0">
                <a:solidFill>
                  <a:srgbClr val="D53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D53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ТЕХНОЛОГИИ ДЕЯТЕЛЬНОСТНОГО  ТИПА: </a:t>
            </a:r>
            <a:endParaRPr lang="ru-RU" sz="3600" b="1" dirty="0" smtClean="0">
              <a:solidFill>
                <a:srgbClr val="D53B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8145" y="1672936"/>
            <a:ext cx="8759537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Технология проблемного обучения (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создаю проблемные ситуации на уроке, организую  активную самостоятельную деятельность учащихся по их разрешению, в результате чего и происходит творческое овладение новыми  знаниями, навыками, умениями и развитие мыслительных способностей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5000"/>
              </a:lnSpc>
              <a:buFont typeface="Wingdings"/>
              <a:buChar char=""/>
            </a:pP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Информационно – коммуникационные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(повышаю эффективность урока за счёт 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использования Интернет-технологий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С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оздаю 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информационные продукты 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). </a:t>
            </a:r>
          </a:p>
          <a:p>
            <a:pPr lvl="0" algn="just">
              <a:lnSpc>
                <a:spcPct val="115000"/>
              </a:lnSpc>
              <a:buFont typeface="Wingdings"/>
              <a:buChar char=""/>
            </a:pP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ТРКМЧП – технология развития критического </a:t>
            </a:r>
            <a:r>
              <a:rPr lang="ru-RU" sz="12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мышления 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конструктивную основу «технологии критического мышления» составляет базовая модель трех стадий организации учебного процесса: вызова, осмысления, рефлексии. Достичь целей в данной технологии мне помогают следующие 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методические приемы: кластер, «мозговой штурм», «</a:t>
            </a:r>
            <a:r>
              <a:rPr lang="ru-RU" sz="1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инсерт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», «корзина идей», составление </a:t>
            </a:r>
            <a:r>
              <a:rPr lang="ru-RU" sz="1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синквейнов</a:t>
            </a: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чтение с остановками, </a:t>
            </a:r>
            <a:r>
              <a:rPr lang="ru-RU" sz="12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взаимоопрос</a:t>
            </a:r>
            <a:r>
              <a:rPr lang="ru-RU" sz="12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</a:t>
            </a:r>
            <a:r>
              <a:rPr lang="ru-RU" sz="12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buFont typeface="Wingdings"/>
              <a:buChar char=""/>
            </a:pPr>
            <a:r>
              <a:rPr lang="ru-RU" sz="1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Проектная технология (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как элементы, 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так 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технологию проекта применяю в конце изучения темы по определенному циклу, как один их 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видов обобщающего </a:t>
            </a:r>
            <a:r>
              <a:rPr lang="ru-RU" sz="120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урока и как  защита проекта по выбранной теме в урочной и внеурочной деятельности</a:t>
            </a:r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).</a:t>
            </a:r>
          </a:p>
          <a:p>
            <a:pPr lvl="0" algn="just">
              <a:lnSpc>
                <a:spcPct val="115000"/>
              </a:lnSpc>
              <a:buFont typeface="Wingdings"/>
              <a:buChar char=""/>
            </a:pPr>
            <a:r>
              <a:rPr lang="ru-RU" sz="1200" b="1" dirty="0" err="1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Здоровьесберегающие</a:t>
            </a:r>
            <a:r>
              <a:rPr lang="ru-RU" sz="12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технологии</a:t>
            </a:r>
            <a:r>
              <a:rPr lang="ru-RU" sz="12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 (создаю благоприятный психологический фон на уроке, </a:t>
            </a:r>
            <a:r>
              <a:rPr lang="ru-RU" sz="1200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условия для самовыражения учащихся, инициирую разнообразные виды деятельности. На уроках </a:t>
            </a:r>
            <a:r>
              <a:rPr lang="ru-RU" sz="1200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провожу </a:t>
            </a:r>
            <a:r>
              <a:rPr lang="ru-RU" sz="1200" dirty="0" err="1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физминутки</a:t>
            </a:r>
            <a:r>
              <a:rPr lang="ru-RU" sz="1200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12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дыхательную гимнастику, </a:t>
            </a:r>
            <a:r>
              <a:rPr lang="ru-RU" sz="1200" dirty="0">
                <a:latin typeface="Times New Roman"/>
                <a:ea typeface="Times New Roman"/>
                <a:cs typeface="Times New Roman"/>
              </a:rPr>
              <a:t>упражнения по коррекции зрения</a:t>
            </a:r>
            <a:r>
              <a:rPr lang="ru-RU" sz="1200" dirty="0" smtClean="0">
                <a:latin typeface="Times New Roman"/>
                <a:ea typeface="Times New Roman"/>
                <a:cs typeface="Times New Roman"/>
              </a:rPr>
              <a:t>).</a:t>
            </a:r>
          </a:p>
          <a:p>
            <a:pPr lvl="0" algn="just">
              <a:lnSpc>
                <a:spcPct val="115000"/>
              </a:lnSpc>
              <a:buFont typeface="Wingdings"/>
              <a:buChar char=""/>
            </a:pPr>
            <a:r>
              <a:rPr lang="ru-RU" sz="12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Технология обучения в сотрудничестве</a:t>
            </a:r>
            <a:r>
              <a:rPr lang="ru-RU" sz="12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 помогает выработке навыков групповой </a:t>
            </a:r>
            <a:r>
              <a:rPr lang="ru-RU" sz="1200" dirty="0" err="1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учебно</a:t>
            </a:r>
            <a:r>
              <a:rPr lang="ru-RU" sz="12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– поисковой деятельности, совместного поиска, освоению нового опыта (</a:t>
            </a:r>
            <a:r>
              <a:rPr lang="ru-RU" sz="1200" dirty="0">
                <a:latin typeface="Times New Roman"/>
                <a:ea typeface="Times New Roman"/>
                <a:cs typeface="Times New Roman"/>
              </a:rPr>
              <a:t>работа в парах постоянного и сменного состава, работа в группах, «круглый стол»). </a:t>
            </a:r>
            <a:endParaRPr lang="ru-RU" sz="1200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12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Технология уровневой дифференциации  </a:t>
            </a:r>
            <a:r>
              <a:rPr lang="ru-RU" sz="1200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(при  выполнении домашних заданий, контроле знаний, выполнении проектов).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1200" b="1" dirty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Игровые </a:t>
            </a:r>
            <a:r>
              <a:rPr lang="ru-RU" sz="1200" b="1" dirty="0" smtClean="0"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технологии.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Wingdings"/>
              <a:buChar char=""/>
            </a:pPr>
            <a:r>
              <a:rPr lang="ru-RU" sz="1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Технологии дистанционного обучения</a:t>
            </a:r>
            <a:endParaRPr lang="ru-RU" sz="12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Wingdings"/>
              <a:buChar char=""/>
            </a:pP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0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7918" y="228600"/>
            <a:ext cx="7679911" cy="10111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lvl="0" algn="ctr" defTabSz="1511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400" kern="1200" dirty="0">
              <a:solidFill>
                <a:srgbClr val="D53BE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7754" y="228600"/>
            <a:ext cx="9133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D53BE5"/>
                </a:solidFill>
              </a:rPr>
              <a:t>      ТИПЫ УРОКОВ ПО ГОС НОО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01436" y="1454727"/>
            <a:ext cx="8042564" cy="177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открытия нового знания </a:t>
            </a:r>
          </a:p>
          <a:p>
            <a:pPr lvl="0" defTabSz="449263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рефлексии </a:t>
            </a:r>
          </a:p>
          <a:p>
            <a:pPr lvl="0" defTabSz="449263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общеметодологической направленности</a:t>
            </a:r>
          </a:p>
          <a:p>
            <a:pPr lvl="0" defTabSz="449263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развивающего контроля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78" y="3561345"/>
            <a:ext cx="3838074" cy="318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92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682" y="311727"/>
            <a:ext cx="7350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D53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НЕТРАДИЦИОННЫЕ </a:t>
            </a:r>
          </a:p>
          <a:p>
            <a:r>
              <a:rPr lang="ru-RU" sz="3600" b="1" dirty="0" smtClean="0">
                <a:solidFill>
                  <a:srgbClr val="D53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ТИПЫ </a:t>
            </a:r>
            <a:r>
              <a:rPr lang="ru-RU" sz="3600" b="1" dirty="0">
                <a:solidFill>
                  <a:srgbClr val="D53B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9873" y="2109355"/>
            <a:ext cx="80841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lvl="0" indent="-341313" defTabSz="449263">
              <a:spcBef>
                <a:spcPts val="8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Урок-соревнование</a:t>
            </a:r>
          </a:p>
          <a:p>
            <a:pPr marL="341313" lvl="0" indent="-341313" defTabSz="449263">
              <a:spcBef>
                <a:spcPts val="8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Урок-путешествие</a:t>
            </a:r>
          </a:p>
          <a:p>
            <a:pPr marL="341313" lvl="0" indent="-341313" defTabSz="449263">
              <a:spcBef>
                <a:spcPts val="8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Урок-сказка</a:t>
            </a:r>
          </a:p>
          <a:p>
            <a:pPr marL="341313" lvl="0" indent="-341313" defTabSz="449263">
              <a:spcBef>
                <a:spcPts val="8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Урок-игра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78" y="3561345"/>
            <a:ext cx="3838074" cy="318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0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99" y="207818"/>
            <a:ext cx="9860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D53BE5"/>
                </a:solidFill>
              </a:rPr>
              <a:t>         МЕТОДЫ И ПРИЁМЫ ОБУЧЕНИЯ,</a:t>
            </a:r>
          </a:p>
          <a:p>
            <a:r>
              <a:rPr lang="ru-RU" sz="3600" b="1" dirty="0">
                <a:solidFill>
                  <a:srgbClr val="D53BE5"/>
                </a:solidFill>
              </a:rPr>
              <a:t> </a:t>
            </a:r>
            <a:r>
              <a:rPr lang="ru-RU" sz="3600" b="1" dirty="0" smtClean="0">
                <a:solidFill>
                  <a:srgbClr val="D53BE5"/>
                </a:solidFill>
              </a:rPr>
              <a:t>           ПРИМЕНЯЕМЫЕ В ПРАКТИКЕ                 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80655" y="1756065"/>
            <a:ext cx="8063345" cy="262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1313" defTabSz="449263">
              <a:lnSpc>
                <a:spcPct val="80000"/>
              </a:lnSpc>
              <a:spcBef>
                <a:spcPts val="600"/>
              </a:spcBef>
              <a:buSzPct val="6000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>
                <a:solidFill>
                  <a:srgbClr val="00B0F0"/>
                </a:solidFill>
                <a:latin typeface="Tahoma"/>
              </a:rPr>
              <a:t>1. Объяснительно-демонстрационный метод </a:t>
            </a:r>
            <a:r>
              <a:rPr lang="ru-RU" sz="2400" dirty="0" smtClean="0">
                <a:solidFill>
                  <a:srgbClr val="00B0F0"/>
                </a:solidFill>
                <a:latin typeface="Tahoma"/>
              </a:rPr>
              <a:t>обучения</a:t>
            </a:r>
            <a:r>
              <a:rPr lang="ru-RU" sz="2400" dirty="0">
                <a:solidFill>
                  <a:srgbClr val="00B0F0"/>
                </a:solidFill>
                <a:latin typeface="Tahoma"/>
              </a:rPr>
              <a:t>.</a:t>
            </a:r>
          </a:p>
          <a:p>
            <a:pPr lvl="0" indent="-341313" defTabSz="449263">
              <a:lnSpc>
                <a:spcPct val="80000"/>
              </a:lnSpc>
              <a:spcBef>
                <a:spcPts val="600"/>
              </a:spcBef>
              <a:buSzPct val="6000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 smtClean="0">
                <a:solidFill>
                  <a:srgbClr val="00B0F0"/>
                </a:solidFill>
                <a:latin typeface="Tahoma"/>
              </a:rPr>
              <a:t>2</a:t>
            </a:r>
            <a:r>
              <a:rPr lang="ru-RU" sz="2400" dirty="0">
                <a:solidFill>
                  <a:srgbClr val="00B0F0"/>
                </a:solidFill>
                <a:latin typeface="Tahoma"/>
              </a:rPr>
              <a:t>. Репродуктивный метод.</a:t>
            </a:r>
          </a:p>
          <a:p>
            <a:pPr lvl="0" indent="-341313" defTabSz="449263">
              <a:lnSpc>
                <a:spcPct val="80000"/>
              </a:lnSpc>
              <a:spcBef>
                <a:spcPts val="600"/>
              </a:spcBef>
              <a:buSzPct val="6000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 smtClean="0">
                <a:solidFill>
                  <a:srgbClr val="00B0F0"/>
                </a:solidFill>
                <a:latin typeface="Tahoma"/>
              </a:rPr>
              <a:t>3</a:t>
            </a:r>
            <a:r>
              <a:rPr lang="ru-RU" sz="2400" dirty="0">
                <a:solidFill>
                  <a:srgbClr val="00B0F0"/>
                </a:solidFill>
                <a:latin typeface="Tahoma"/>
              </a:rPr>
              <a:t>. Метод проблемного обучения.</a:t>
            </a:r>
          </a:p>
          <a:p>
            <a:pPr lvl="0" indent="-341313" defTabSz="449263">
              <a:lnSpc>
                <a:spcPct val="80000"/>
              </a:lnSpc>
              <a:spcBef>
                <a:spcPts val="600"/>
              </a:spcBef>
              <a:buSzPct val="6000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 smtClean="0">
                <a:solidFill>
                  <a:srgbClr val="00B0F0"/>
                </a:solidFill>
                <a:latin typeface="Tahoma"/>
              </a:rPr>
              <a:t>4</a:t>
            </a:r>
            <a:r>
              <a:rPr lang="ru-RU" sz="2400" dirty="0">
                <a:solidFill>
                  <a:srgbClr val="00B0F0"/>
                </a:solidFill>
                <a:latin typeface="Tahoma"/>
              </a:rPr>
              <a:t>. Частично-поисковый метод.</a:t>
            </a:r>
          </a:p>
          <a:p>
            <a:pPr lvl="0" indent="-341313" defTabSz="449263">
              <a:lnSpc>
                <a:spcPct val="80000"/>
              </a:lnSpc>
              <a:spcBef>
                <a:spcPts val="600"/>
              </a:spcBef>
              <a:buSzPct val="6000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 smtClean="0">
                <a:solidFill>
                  <a:srgbClr val="00B0F0"/>
                </a:solidFill>
                <a:latin typeface="Tahoma"/>
              </a:rPr>
              <a:t>5</a:t>
            </a:r>
            <a:r>
              <a:rPr lang="ru-RU" sz="2400" dirty="0">
                <a:solidFill>
                  <a:srgbClr val="00B0F0"/>
                </a:solidFill>
                <a:latin typeface="Tahoma"/>
              </a:rPr>
              <a:t>. Методы стимулирования и мотивации.</a:t>
            </a:r>
          </a:p>
          <a:p>
            <a:pPr lvl="0" indent="-341313" defTabSz="449263">
              <a:lnSpc>
                <a:spcPct val="80000"/>
              </a:lnSpc>
              <a:spcBef>
                <a:spcPts val="600"/>
              </a:spcBef>
              <a:buSzPct val="6000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 smtClean="0">
                <a:solidFill>
                  <a:srgbClr val="00B0F0"/>
                </a:solidFill>
                <a:latin typeface="Tahoma"/>
              </a:rPr>
              <a:t>6</a:t>
            </a:r>
            <a:r>
              <a:rPr lang="ru-RU" sz="2400" dirty="0">
                <a:solidFill>
                  <a:srgbClr val="00B0F0"/>
                </a:solidFill>
                <a:latin typeface="Tahoma"/>
              </a:rPr>
              <a:t>. Методы контроля.</a:t>
            </a:r>
          </a:p>
          <a:p>
            <a:pPr lvl="0" indent="-341313" defTabSz="449263">
              <a:lnSpc>
                <a:spcPct val="80000"/>
              </a:lnSpc>
              <a:spcBef>
                <a:spcPts val="600"/>
              </a:spcBef>
              <a:buSzPct val="6000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400" dirty="0" smtClean="0">
                <a:solidFill>
                  <a:srgbClr val="00B0F0"/>
                </a:solidFill>
                <a:latin typeface="Tahoma"/>
              </a:rPr>
              <a:t>7</a:t>
            </a:r>
            <a:r>
              <a:rPr lang="ru-RU" sz="2400" dirty="0">
                <a:solidFill>
                  <a:srgbClr val="00B0F0"/>
                </a:solidFill>
                <a:latin typeface="Tahoma"/>
              </a:rPr>
              <a:t>. Обучение в сотрудничестве.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68" y="4505826"/>
            <a:ext cx="2803358" cy="229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155" y="218209"/>
            <a:ext cx="10650681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D53BE5"/>
                </a:solidFill>
              </a:rPr>
              <a:t>УЧАСТИЕ В ПРОФЕССИОНАЛЬНЫХ КОНКУРСАХ</a:t>
            </a:r>
            <a:r>
              <a:rPr lang="ru-RU" dirty="0" smtClean="0">
                <a:solidFill>
                  <a:srgbClr val="D53BE5"/>
                </a:solidFill>
              </a:rPr>
              <a:t/>
            </a:r>
            <a:br>
              <a:rPr lang="ru-RU" dirty="0" smtClean="0">
                <a:solidFill>
                  <a:srgbClr val="D53BE5"/>
                </a:solidFill>
              </a:rPr>
            </a:br>
            <a:endParaRPr lang="ru-RU" dirty="0">
              <a:solidFill>
                <a:srgbClr val="D53BE5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237959"/>
              </p:ext>
            </p:extLst>
          </p:nvPr>
        </p:nvGraphicFramePr>
        <p:xfrm>
          <a:off x="1238441" y="798695"/>
          <a:ext cx="8127999" cy="5361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855"/>
                <a:gridCol w="4170602"/>
                <a:gridCol w="2165542"/>
              </a:tblGrid>
              <a:tr h="342779"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УЧЕБНЫЙ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НАЗВАНИЕ МЕРОПРИЯТИЯ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РЕЗУЛЬТАТ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169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Научно – педагогический альманах «Траектория педагогического искусства»</a:t>
                      </a:r>
                    </a:p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Участие</a:t>
                      </a:r>
                    </a:p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169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Программа «Лето на отлично»</a:t>
                      </a:r>
                    </a:p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Участие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Сертификат</a:t>
                      </a:r>
                    </a:p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1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2017</a:t>
                      </a:r>
                      <a:r>
                        <a:rPr lang="ru-RU" sz="1100" baseline="0" dirty="0" smtClean="0"/>
                        <a:t> - 2018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«Методический  шедевр 2017»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Участие</a:t>
                      </a:r>
                    </a:p>
                    <a:p>
                      <a:r>
                        <a:rPr lang="ru-RU" sz="1000" dirty="0" smtClean="0"/>
                        <a:t>Сертификат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820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Донецкий диктант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Участие</a:t>
                      </a:r>
                    </a:p>
                    <a:p>
                      <a:r>
                        <a:rPr lang="ru-RU" sz="1000" dirty="0" smtClean="0"/>
                        <a:t>Сертификат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169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Тестовое определение уровня профессиональных знаний (Начальное образование)</a:t>
                      </a:r>
                    </a:p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Сертификат</a:t>
                      </a:r>
                    </a:p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613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Тестовое определение уровня профессиональных знаний (ИКТ компетентность)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Сертификат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1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2018 -2019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«Виртуальная выставка 2018» номинация </a:t>
                      </a:r>
                      <a:r>
                        <a:rPr lang="ru-RU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«Элита образовательных инициатив Донецкой Народной Республики-2018» 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Диплома II степени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МОУ «Школа №26 г. Тореза»</a:t>
                      </a:r>
                      <a:endParaRPr lang="ru-RU" sz="1000" dirty="0" smtClean="0">
                        <a:effectLst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31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2019 - 2020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Виртуальная выставка  номинация </a:t>
                      </a:r>
                      <a:endParaRPr lang="ru-RU" sz="1000" dirty="0" smtClean="0">
                        <a:effectLst/>
                      </a:endParaRPr>
                    </a:p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«Дистанционные образовательные технологии в общем образовании»</a:t>
                      </a:r>
                      <a:endParaRPr lang="ru-RU" sz="1000" dirty="0" smtClean="0">
                        <a:effectLst/>
                      </a:endParaRPr>
                    </a:p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I степени</a:t>
                      </a:r>
                      <a:endParaRPr lang="ru-RU" sz="1000" dirty="0" smtClean="0">
                        <a:effectLst/>
                      </a:endParaRPr>
                    </a:p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МОУ «Школа №26 г. Тореза»</a:t>
                      </a:r>
                      <a:endParaRPr lang="ru-RU" sz="1000" dirty="0" smtClean="0">
                        <a:effectLst/>
                      </a:endParaRPr>
                    </a:p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31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2020 - 2021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Тестовое определение уровня профессиональных знаний (Основы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едагогики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психологии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Сертификат</a:t>
                      </a:r>
                    </a:p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0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sun9-9.userapi.com/impg/7emhlZ0O2kFJfhJ_NFJASW3JdQRdMfMJDIZs0Q/l9ZryyTbnmY.jpg?size=1015x1430&amp;quality=96&amp;proxy=1&amp;sign=c4edb201684a7f7c25c51faeab1a624b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80" y="3461665"/>
            <a:ext cx="2550795" cy="3437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66.userapi.com/impg/gnq6bK0YRPCQSELWK8BgFbJnXY5ZSNEofCdzJA/i-mCaqO8PC8.jpg?size=1030x1445&amp;quality=96&amp;proxy=1&amp;sign=c7aa7736233070e691b56efa35c1d6d9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4" y="3400425"/>
            <a:ext cx="2495550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6" descr="https://sun9-66.userapi.com/impg/MuFn86cbDwnkqXLEczVyNNVU0V1O1MBLPx17oA/08dWSOgs0rw.jpg?size=2560x1761&amp;quality=96&amp;proxy=1&amp;sign=0d399f135926ba8a968f1231e3e7bac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438" y="3503220"/>
            <a:ext cx="2372158" cy="335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67"/>
          <p:cNvPicPr/>
          <p:nvPr/>
        </p:nvPicPr>
        <p:blipFill>
          <a:blip r:embed="rId5"/>
          <a:stretch>
            <a:fillRect/>
          </a:stretch>
        </p:blipFill>
        <p:spPr>
          <a:xfrm>
            <a:off x="2899064" y="90371"/>
            <a:ext cx="4384963" cy="31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6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un9-28.userapi.com/impg/BT9jjMGfIYBO57X8hoNV9iwDO-7WTSUdXHUZqg/ld8dJkRIfO4.jpg?size=1473x2160&amp;quality=96&amp;proxy=1&amp;sign=4cf375f2744ecd833949112311e12fe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1672135"/>
            <a:ext cx="2667134" cy="402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sun9-41.userapi.com/impg/85_oFEtvszcsH8SeWzMzbWIbsFZ4chy3ANn-QA/twP1an0cgKQ.jpg?size=972x1405&amp;quality=96&amp;proxy=1&amp;sign=0884ffac01749245e84e680ccf1515e6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488371"/>
            <a:ext cx="2739138" cy="39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70.userapi.com/impg/9wEJwHZkFjTFqppt69qJYf9FoGXtUJH4UR15eg/meRHe_jWuAA.jpg?size=1121x1551&amp;quality=96&amp;proxy=1&amp;sign=a4cb133e3ceaa5cee544e24e9f7dddd2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52647" y="2453096"/>
            <a:ext cx="3887307" cy="259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20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1273" y="436418"/>
            <a:ext cx="8312727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20"/>
              </a:lnSpc>
              <a:spcAft>
                <a:spcPts val="300"/>
              </a:spcAft>
            </a:pPr>
            <a:r>
              <a:rPr lang="ru-RU" b="1" kern="1800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Достижения педагогов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20"/>
              </a:lnSpc>
              <a:spcAft>
                <a:spcPts val="300"/>
              </a:spcAft>
            </a:pPr>
            <a:r>
              <a:rPr lang="ru-RU" b="1" kern="1800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Виртуальная выставка «Современное образование ДНР-2018».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26-shkola.ru/wp-content/uploads/2018/12/%D0%92%D0%92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6" y="1185430"/>
            <a:ext cx="2124075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992582" y="1569027"/>
            <a:ext cx="6151417" cy="2581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МОУ «Школа № 26 </a:t>
            </a:r>
            <a:r>
              <a:rPr lang="ru-RU" b="1" dirty="0" smtClean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города    Тореза</a:t>
            </a:r>
            <a:r>
              <a:rPr lang="ru-RU" b="1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 признана лауреатом выставочного конкурса с вручением 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Диплома II степени</a:t>
            </a:r>
            <a:r>
              <a:rPr lang="ru-RU" b="1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«Элита образовательных инициатив Донецкой Народной Республики-2018». 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Благодарим учителей, принявших участие в виртуальной выставке «Современное образование ДНР-2018»</a:t>
            </a:r>
            <a:r>
              <a:rPr lang="ru-RU" b="1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(Иванину Н.И., </a:t>
            </a:r>
            <a:r>
              <a:rPr lang="ru-RU" b="1" dirty="0" err="1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Халявку</a:t>
            </a:r>
            <a:r>
              <a:rPr lang="ru-RU" b="1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Т.В., Журбу Н.Н., </a:t>
            </a:r>
            <a:r>
              <a:rPr lang="ru-RU" b="1" dirty="0" err="1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Волянскую</a:t>
            </a:r>
            <a:r>
              <a:rPr lang="ru-RU" b="1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Л.В., </a:t>
            </a:r>
            <a:r>
              <a:rPr lang="ru-RU" b="1" dirty="0" err="1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Ловину</a:t>
            </a:r>
            <a:r>
              <a:rPr lang="ru-RU" b="1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Е.В., Пискунову А.И., </a:t>
            </a:r>
            <a:r>
              <a:rPr lang="ru-RU" b="1" dirty="0" err="1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Студеникову</a:t>
            </a:r>
            <a:r>
              <a:rPr lang="ru-RU" b="1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В.В., </a:t>
            </a:r>
            <a:r>
              <a:rPr lang="ru-RU" b="1" dirty="0" err="1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Кочнову</a:t>
            </a:r>
            <a:r>
              <a:rPr lang="ru-RU" b="1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Е.И., Василенко А.С.,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Степанову С.И</a:t>
            </a:r>
            <a:r>
              <a:rPr lang="ru-RU" b="1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b="1" dirty="0" err="1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Авласко</a:t>
            </a:r>
            <a:r>
              <a:rPr lang="ru-RU" b="1" dirty="0">
                <a:solidFill>
                  <a:srgbClr val="1313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В.И.).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1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127663" y="3863705"/>
            <a:ext cx="5060372" cy="2776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58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086702"/>
              </p:ext>
            </p:extLst>
          </p:nvPr>
        </p:nvGraphicFramePr>
        <p:xfrm>
          <a:off x="446809" y="1934957"/>
          <a:ext cx="10830295" cy="4234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530"/>
                <a:gridCol w="3470617"/>
                <a:gridCol w="2707574"/>
                <a:gridCol w="2707574"/>
              </a:tblGrid>
              <a:tr h="4144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УЧЕБНЫЙ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ФОРМА</a:t>
                      </a:r>
                      <a:r>
                        <a:rPr lang="ru-RU" baseline="0" dirty="0" smtClean="0"/>
                        <a:t> ПРОВЕДЕНИЯ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1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2016</a:t>
                      </a:r>
                      <a:r>
                        <a:rPr lang="en-US" sz="1200" baseline="0" dirty="0" smtClean="0"/>
                        <a:t> -2017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Открытое в</a:t>
                      </a:r>
                      <a:r>
                        <a:rPr lang="ru-RU" sz="1200" baseline="0" dirty="0" smtClean="0"/>
                        <a:t>неклассное занятие</a:t>
                      </a:r>
                      <a:endParaRPr lang="ru-RU" sz="1200" dirty="0" smtClean="0"/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Воспитательный час                       « Путешествие по стране вежливости» 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Школьный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603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Открытый урок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Урок-путешествие  «Заглавная буква в именах собственных» 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Школьный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982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2017 - 2018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Открытый урок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 русского языка с использованием инновационных технологий  «Творительный падеж  имен существительных»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Школьный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12"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Открытое в</a:t>
                      </a:r>
                      <a:r>
                        <a:rPr lang="ru-RU" sz="1200" baseline="0" dirty="0" smtClean="0"/>
                        <a:t>неклассное занятие</a:t>
                      </a:r>
                      <a:endParaRPr lang="ru-RU" sz="1200" dirty="0" smtClean="0"/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Открытие Недели начальных классов. Парад школьных наук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Школьный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12"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Открытый урок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 литературного чтения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В.Бианки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«Мышонок Пик» 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Школьный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41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2018 - 2019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Открытый урок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 литературного чтения с использованием инновационных технологий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М.Зощенко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«Елка» 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Школьный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15636" y="550718"/>
            <a:ext cx="10609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Новый </a:t>
            </a:r>
            <a:r>
              <a:rPr lang="ru-RU" b="1" i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образовательный стандарт предъявляет определенные требования к деятельности учителя. Поэтому я постоянно совершенствую своё педагогическое мастерство (открытые уроки,  публикации в сети интернет).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950138"/>
              </p:ext>
            </p:extLst>
          </p:nvPr>
        </p:nvGraphicFramePr>
        <p:xfrm>
          <a:off x="512125" y="685800"/>
          <a:ext cx="10830295" cy="4708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530"/>
                <a:gridCol w="3470617"/>
                <a:gridCol w="2707574"/>
                <a:gridCol w="2707574"/>
              </a:tblGrid>
              <a:tr h="3563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УЧЕБНЫЙ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ФОРМА</a:t>
                      </a:r>
                      <a:r>
                        <a:rPr lang="ru-RU" baseline="0" dirty="0" smtClean="0"/>
                        <a:t> ПРОВЕДЕНИЯ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9910">
                <a:tc grid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                                                                                             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/>
                        <a:t>                                                                         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200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r>
                        <a:rPr lang="ru-RU" sz="1200" dirty="0" smtClean="0"/>
                        <a:t>                                                                                    Публикации</a:t>
                      </a:r>
                      <a:r>
                        <a:rPr lang="ru-RU" sz="1200" baseline="0" dirty="0" smtClean="0"/>
                        <a:t> в сети интернет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1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25.08.2017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Презентация к внеклассному мероприятию «Вот он хлебушек душистый»  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                                 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 Свидетельство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200" u="sng" kern="1200" dirty="0" smtClean="0">
                          <a:solidFill>
                            <a:srgbClr val="D53BE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https://multiurok.ru/files/prezentatsiia-k-vneklassnomu-meropriiatiiu-vot-on.html</a:t>
                      </a:r>
                      <a:endParaRPr lang="ru-RU" sz="1200" kern="1200" dirty="0" smtClean="0">
                        <a:solidFill>
                          <a:srgbClr val="D53BE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1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06.06.2018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Внеклассное мероприятие «Вот он хлебушек душистый»       </a:t>
                      </a:r>
                      <a:r>
                        <a:rPr lang="en-US" sz="1200" dirty="0" smtClean="0"/>
                        <a:t>                                                          </a:t>
                      </a:r>
                      <a:r>
                        <a:rPr lang="ru-RU" sz="1200" dirty="0" smtClean="0"/>
                        <a:t>Свидетельство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kern="1200" dirty="0" smtClean="0">
                          <a:solidFill>
                            <a:srgbClr val="D53BE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https://multiurok.ru/files/vneklassnoe-meropriiatie-vot-on-khlebushek-dushist.html</a:t>
                      </a:r>
                      <a:endParaRPr lang="ru-RU" sz="1200" dirty="0" smtClean="0">
                        <a:solidFill>
                          <a:srgbClr val="D53BE5"/>
                        </a:solidFill>
                      </a:endParaRPr>
                    </a:p>
                    <a:p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41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06.06.2018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Открытие недели начальных классов «Парад</a:t>
                      </a:r>
                      <a:r>
                        <a:rPr lang="ru-RU" sz="1200" baseline="0" dirty="0" smtClean="0"/>
                        <a:t> школьных наук»   </a:t>
                      </a:r>
                      <a:r>
                        <a:rPr lang="en-US" sz="1200" baseline="0" dirty="0" smtClean="0"/>
                        <a:t>                                                     </a:t>
                      </a:r>
                      <a:r>
                        <a:rPr lang="ru-RU" sz="1200" baseline="0" dirty="0" smtClean="0"/>
                        <a:t> Свидетельство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kern="1200" dirty="0" smtClean="0">
                          <a:solidFill>
                            <a:srgbClr val="D53BE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https://multiurok.ru/files/otkrytie-nedeli-nachalnykh-klassov-parad-shkolnykh.html</a:t>
                      </a:r>
                      <a:endParaRPr lang="ru-RU" sz="1200" kern="1200" dirty="0" smtClean="0">
                        <a:solidFill>
                          <a:srgbClr val="D53BE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41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24.11.2019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200" dirty="0" smtClean="0"/>
                        <a:t>Конспект урока «Заглавная буква М»   </a:t>
                      </a:r>
                      <a:r>
                        <a:rPr lang="en-US" sz="1200" dirty="0" smtClean="0"/>
                        <a:t>                                                                                             </a:t>
                      </a:r>
                      <a:r>
                        <a:rPr lang="ru-RU" sz="1200" dirty="0" smtClean="0"/>
                        <a:t>Свидетельство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kern="1200" dirty="0" smtClean="0">
                          <a:solidFill>
                            <a:srgbClr val="D53BE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https://multiurok.ru/files/</a:t>
                      </a:r>
                      <a:r>
                        <a:rPr lang="en-US" sz="1200" u="sng" kern="1200" dirty="0" smtClean="0">
                          <a:solidFill>
                            <a:srgbClr val="D53BE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konspekt-uroka-zaglavnaia-bukva-m.html</a:t>
                      </a:r>
                      <a:endParaRPr lang="ru-RU" sz="1200" kern="1200" dirty="0" smtClean="0">
                        <a:solidFill>
                          <a:srgbClr val="D53BE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200" dirty="0">
                        <a:solidFill>
                          <a:srgbClr val="D53BE5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70601"/>
              </p:ext>
            </p:extLst>
          </p:nvPr>
        </p:nvGraphicFramePr>
        <p:xfrm>
          <a:off x="501217" y="1053050"/>
          <a:ext cx="1083029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530"/>
                <a:gridCol w="3470617"/>
                <a:gridCol w="2707574"/>
                <a:gridCol w="2707574"/>
              </a:tblGrid>
              <a:tr h="822239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2019 - 2020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Открытый урок</a:t>
                      </a:r>
                    </a:p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 обучения грамоте с использованием игровых технологий. Письмо заглавной буквы М . 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Школьный</a:t>
                      </a:r>
                    </a:p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5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3" y="0"/>
            <a:ext cx="7959437" cy="1320800"/>
          </a:xfrm>
        </p:spPr>
        <p:txBody>
          <a:bodyPr>
            <a:normAutofit/>
          </a:bodyPr>
          <a:lstStyle/>
          <a:p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</a:t>
            </a:r>
            <a:r>
              <a:rPr lang="ru-RU" b="1" dirty="0" smtClean="0">
                <a:solidFill>
                  <a:srgbClr val="D53BE5"/>
                </a:solidFill>
              </a:rPr>
              <a:t>ОБЩИЕ </a:t>
            </a:r>
            <a:r>
              <a:rPr lang="ru-RU" b="1" dirty="0">
                <a:solidFill>
                  <a:srgbClr val="D53BE5"/>
                </a:solidFill>
              </a:rPr>
              <a:t>СВЕДЕНИЯ О </a:t>
            </a:r>
            <a:r>
              <a:rPr lang="ru-RU" b="1" dirty="0" smtClean="0">
                <a:solidFill>
                  <a:srgbClr val="D53BE5"/>
                </a:solidFill>
              </a:rPr>
              <a:t>ПЕДАГОГЕ</a:t>
            </a:r>
            <a:endParaRPr lang="ru-RU" dirty="0">
              <a:solidFill>
                <a:srgbClr val="D53BE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7938" y="1378867"/>
            <a:ext cx="7117773" cy="27864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Степанова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Светлана Ивановна</a:t>
            </a:r>
            <a:endParaRPr lang="ru-RU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начальных классов высшей категории</a:t>
            </a:r>
            <a:endParaRPr lang="ru-RU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Образование: Славянский государственный педагогический институт</a:t>
            </a:r>
            <a:endParaRPr lang="ru-RU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Специальность: Педагогика и </a:t>
            </a:r>
            <a:r>
              <a:rPr lang="ru-RU" sz="20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начального обучения</a:t>
            </a:r>
            <a:endParaRPr lang="ru-RU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Квалификация: Учитель начальных классов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Сегодня на уроке — Теоретический лицей им. А.C Пушкин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26" y="4223338"/>
            <a:ext cx="3252355" cy="25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76.userapi.com/impg/mSKYmMMUY3y1boVCq0a59N3D3UxGlz3LVcgLxg/BpdWJbYD7Xg.jpg?size=964x1384&amp;quality=96&amp;proxy=1&amp;sign=257dddbfc95b15457e3ca160962fe8b9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807" y="369050"/>
            <a:ext cx="2505075" cy="357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3" y="378030"/>
            <a:ext cx="2353394" cy="3570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79" y="378030"/>
            <a:ext cx="2475675" cy="36848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61" y="4227138"/>
            <a:ext cx="3342309" cy="2535383"/>
          </a:xfrm>
          <a:prstGeom prst="rect">
            <a:avLst/>
          </a:prstGeom>
        </p:spPr>
      </p:pic>
      <p:sp>
        <p:nvSpPr>
          <p:cNvPr id="3" name="AutoShape 2" descr="https://af12.mail.ru/cgi-bin/readmsg?id=15746053610665473386;0;0;1&amp;mode=attachment&amp;email=nina.stepanova.62.62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f12.mail.ru/cgi-bin/readmsg?id=15746053610665473386;0;0;1&amp;mode=attachment&amp;email=nina.stepanova.62.62@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3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799" y="353291"/>
            <a:ext cx="10006445" cy="8330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>
              <a:spcAft>
                <a:spcPts val="750"/>
              </a:spcAft>
            </a:pPr>
            <a:endParaRPr lang="ru-RU" dirty="0" smtClean="0"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indent="269875" algn="just">
              <a:spcAft>
                <a:spcPts val="750"/>
              </a:spcAft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Принимаю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активное участие в работе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городского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методического объединения учителей начальных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классов,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семинарах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удалённого интерактивного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интернет-обучения.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 так же в работе фокус – группы,  динамической группы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 УУД  на  уроках  литературного  чтения  в  начальной 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школе», успешно прошла педагогическое тестирование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данной теме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Участвовала в Международных онлайн – конференциях «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образования: развитие одарённых детей в начальной школе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«Образовательные тренды 2020 – 2021».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частник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«Открытый урок с «Просвещением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веб-педсовета «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Социокультурная среда образовательной организации как условие формирования личности обучающегося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г. – руководитель динамической группы учителей начальных классов 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проектной 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младших школьников» </a:t>
            </a: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 – участник творческой группы по созданию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гугл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диска «Материалы к урокам Литературного чтения. 2 класс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Принимала участие в работе жюри: 2018 г.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игра «Умники и умницы» Номинация «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Задачкино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г., 2021г.  Городской 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конкурс-олимпиада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«Юный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эрудит-2019». Номинация «Окружающий мир».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11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sv4.userapi.com/c856220/u589526297/docs/d13/d69981dce69a/Stepanova.jpg?extra=3WRbIXqTQR583J1m4kCg7DVD5fa2xNoo4kjehlWj8JCgTsQ6B-oi8GbFt96hEk14iRXITiV1Kh1V8vQ5VsOlRgm-vAtmOaZi-ytYcrLUKcKu6DID1Dt3getYUDoi8p6GdGNnARvFYE9Q99aFpGEAz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"/>
            <a:ext cx="4790209" cy="31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30.userapi.com/impg/43-6NtRYw9BDlYfdfS-FAoxsX46QZDRLHDLbVg/d-kcXBqpVv0.jpg?size=1616x2160&amp;quality=96&amp;proxy=1&amp;sign=84b46f15d68d5a11ebc6722c2c142d0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28610" y="-865908"/>
            <a:ext cx="2757054" cy="48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HP\Downloads\Certificate_59098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41" y="3200399"/>
            <a:ext cx="3574472" cy="358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HP\Downloads\Certificate_59090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60" y="3200399"/>
            <a:ext cx="3480954" cy="3584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8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Рисунок 2" descr="http://www.maam.ru/upload/blogs/detsad-363430-1488265284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9" y="3715474"/>
            <a:ext cx="3651250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3128" y="-325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2118193" y="-227359"/>
            <a:ext cx="1396965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700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700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700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Заседание динамической группы учителей начальных классов</a:t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2700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ПРОБЛЕМА: « Особенности организации проектной              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2700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деятельности младших школьников»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2700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ТЕМА:  «</a:t>
            </a:r>
            <a:r>
              <a:rPr kumimoji="0" lang="ru-RU" altLang="ru-RU" sz="28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как средство мотивации при организации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2700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kumimoji="0" lang="ru-RU" altLang="ru-RU" sz="2800" b="1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проектно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исследовательской деятельности учащихся      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2700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начальных классов в урочное и внеурочное время»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2700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726076" y="4986268"/>
            <a:ext cx="1006968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700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70033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70033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Руководители группы: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270033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Степанова С.И., учитель начальных классов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270033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Степаненко О.Г., учитель начальных классов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270033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МОУ «ШКОЛА № 26 Г.ТОРЕЗА»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270033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0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619" y="0"/>
            <a:ext cx="6761017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Рисунок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3371850"/>
            <a:ext cx="5777345" cy="36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Рисунок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334" y="3371850"/>
            <a:ext cx="5108575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8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10544848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D53BE5"/>
                </a:solidFill>
              </a:rPr>
              <a:t>ДОСТИЖЕНИЯ ОБУЧАЮЩИХСЯ – НАИВЫСШАЯ НАГРАДА ДЛЯ УЧИТЕЛЯ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794970"/>
              </p:ext>
            </p:extLst>
          </p:nvPr>
        </p:nvGraphicFramePr>
        <p:xfrm>
          <a:off x="374072" y="1320800"/>
          <a:ext cx="11554691" cy="5499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572"/>
                <a:gridCol w="2115572"/>
                <a:gridCol w="1884182"/>
                <a:gridCol w="2557181"/>
                <a:gridCol w="2882184"/>
              </a:tblGrid>
              <a:tr h="1140120"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УЧЕБНЫЙ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r>
                        <a:rPr lang="ru-RU" baseline="0" dirty="0" smtClean="0"/>
                        <a:t> КОНКУРСА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r>
                        <a:rPr lang="ru-RU" baseline="0" dirty="0" smtClean="0"/>
                        <a:t> И</a:t>
                      </a:r>
                    </a:p>
                    <a:p>
                      <a:r>
                        <a:rPr lang="ru-RU" baseline="0" dirty="0" smtClean="0"/>
                        <a:t>ОБУЧАЮЩИХСЯ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236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2017 - 2018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Конкурс-игра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«Журавлик»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Чекмарёв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Андрей</a:t>
                      </a:r>
                    </a:p>
                    <a:p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Насыбулина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Влада</a:t>
                      </a:r>
                    </a:p>
                    <a:p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Шпара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Кристина</a:t>
                      </a:r>
                    </a:p>
                    <a:p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Кошик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Денис</a:t>
                      </a: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Субботин Никита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1 степени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2 степени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2 степени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2 степени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3 степени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25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2018 -2019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Городской  интеллектуальный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конкурс-олимпиада «Юный эрудит-2018». </a:t>
                      </a:r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Номинация «Математика»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Куницкий Сергей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3253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интеллектуальная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квест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-игра «Умники и умницы»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 в номинации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«Блиц – турнир» (Округ)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632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«Веселые старты»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место в округе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Участие в городских соревнованиях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632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Заочный математический конкурс «Золотой сундучок»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Шпара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Кристина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Куницкий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Сергей</a:t>
                      </a: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Волкова Мария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Хороший результат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Хороший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результат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Хороший результат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0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878520"/>
              </p:ext>
            </p:extLst>
          </p:nvPr>
        </p:nvGraphicFramePr>
        <p:xfrm>
          <a:off x="483900" y="1385427"/>
          <a:ext cx="10499291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337"/>
                <a:gridCol w="1922337"/>
                <a:gridCol w="1712082"/>
                <a:gridCol w="2323609"/>
                <a:gridCol w="2618926"/>
              </a:tblGrid>
              <a:tr h="1070985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2019 -2020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Межпредметная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олимпиада «Супер Интеллект» для 1-4 классов на Всероссийском Образовательном Портале "Продлёнка"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Кожарский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Дмитрий</a:t>
                      </a:r>
                    </a:p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Мишкой Маргарита</a:t>
                      </a:r>
                    </a:p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Пасечник Матвей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754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Всероссийская олимпиада  «ТАЙНЫ ПРИРОДЫ» (Арт – талант)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Окружающий мир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Чирва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Ксения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Олейников Алексей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Мишкой Маргарита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973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Всероссийская олимпиада «Увлекательная математика» (Арт – талант)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Кожарский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Дмитрий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Мишкой Маргарита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Всероссийская олимпиада «Тайны русского языка» (Арт – талант)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Кожарский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Дмитрий</a:t>
                      </a:r>
                    </a:p>
                    <a:p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Жутеева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Дарья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викторина для детей младшего школьного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возраста </a:t>
                      </a:r>
                      <a:r>
                        <a:rPr lang="ru-RU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Здоровый и безопасный образ жизни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Кожарский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Дмитрий</a:t>
                      </a: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Олейников Алексей</a:t>
                      </a: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Кравченко Виктория</a:t>
                      </a:r>
                    </a:p>
                    <a:p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Чухно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Елена</a:t>
                      </a:r>
                    </a:p>
                    <a:p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Мишкой Маргарита</a:t>
                      </a:r>
                    </a:p>
                    <a:p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Чирва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Ксения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1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1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1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1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1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1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358061"/>
              </p:ext>
            </p:extLst>
          </p:nvPr>
        </p:nvGraphicFramePr>
        <p:xfrm>
          <a:off x="498764" y="304079"/>
          <a:ext cx="10484428" cy="114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615"/>
                <a:gridCol w="1919615"/>
                <a:gridCol w="1709658"/>
                <a:gridCol w="2320320"/>
                <a:gridCol w="2615220"/>
              </a:tblGrid>
              <a:tr h="1140120"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УЧЕБНЫЙ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r>
                        <a:rPr lang="ru-RU" baseline="0" dirty="0" smtClean="0"/>
                        <a:t> КОНКУРСА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</a:t>
                      </a:r>
                      <a:r>
                        <a:rPr lang="ru-RU" baseline="0" dirty="0" smtClean="0"/>
                        <a:t> И</a:t>
                      </a:r>
                    </a:p>
                    <a:p>
                      <a:r>
                        <a:rPr lang="ru-RU" baseline="0" dirty="0" smtClean="0"/>
                        <a:t>ОБУЧАЮЩИХСЯ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7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54.userapi.com/impg/ZxQ1voPjVfHU7lSLdBfOq3nUzWHf7rDr_LAZqg/6pkr0XQ_vDg.jpg?size=2552x1842&amp;quality=96&amp;proxy=1&amp;sign=f9bcdd5ab2813f701baf01cea23b3ce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" y="293370"/>
            <a:ext cx="3409314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64.userapi.com/impg/1dOamV1eAUyNqscGXyLraFx0erSkxT-qb5abKA/gHGPxd9dFvQ.jpg?size=2560x1915&amp;quality=96&amp;proxy=1&amp;sign=b5dd85bd7170fefac74bc8a844be886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414" y="293370"/>
            <a:ext cx="3322956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8.userapi.com/impg/wEtF5jHmcFgwpj_X2wMIJO9PZO0Vm4CDijjwdA/KeWbIPMrx-w.jpg?size=2560x1915&amp;quality=96&amp;proxy=1&amp;sign=4e63d79bb8b500316d5b28aad61a835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14" y="4312920"/>
            <a:ext cx="3191670" cy="223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un9-2.userapi.com/impg/d7Gc1KpYbPlloXsT5-AXYNL0bDXE-h3vj86j8g/duU2rCL_cDc.jpg?size=2560x1915&amp;quality=96&amp;proxy=1&amp;sign=02b42fcc9836b04d65304dc9e00fd48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414" y="4145973"/>
            <a:ext cx="3322956" cy="240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25.userapi.com/impg/8hbKbRb1kaHJ-lGLvrwe-a_RY949nn_8nnMeOQ/6uuAVFTHnFI.jpg?size=1527x2160&amp;quality=96&amp;proxy=1&amp;sign=5decbc7444bbe6e1e92294e87e59a9e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67" y="394855"/>
            <a:ext cx="2306206" cy="27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46158"/>
              </p:ext>
            </p:extLst>
          </p:nvPr>
        </p:nvGraphicFramePr>
        <p:xfrm>
          <a:off x="4582967" y="3595255"/>
          <a:ext cx="2306207" cy="3044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Документ" r:id="rId8" imgW="5944043" imgH="9089606" progId="Word.Document.12">
                  <p:embed/>
                </p:oleObj>
              </mc:Choice>
              <mc:Fallback>
                <p:oleObj name="Документ" r:id="rId8" imgW="5944043" imgH="90896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82967" y="3595255"/>
                        <a:ext cx="2306207" cy="3044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24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9-73.userapi.com/impg/TLeXM9pNthjOhwj3_Kq3PvSVt9m-YTEMBR2LNg/FKUEQso08aY.jpg?size=1616x2160&amp;quality=96&amp;proxy=1&amp;sign=49cf094e9cb704c0b4d34bc8fbdf04d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535" y="483170"/>
            <a:ext cx="2264512" cy="302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27.userapi.com/impg/hK1emlORa5JzFGo-YjqlFi1aXdVphnOsLc5QBg/kt8aCnP4gp4.jpg?size=1616x2160&amp;quality=96&amp;proxy=1&amp;sign=744d4d5935f382c3fbf78903d401e67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61" y="483170"/>
            <a:ext cx="2261768" cy="30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76.userapi.com/impg/TV_cwhG0gVTcXh0EhbGsLkdoi2vhKhMcnpuCBg/6eDm7Gd_mx0.jpg?size=1616x2160&amp;quality=96&amp;proxy=1&amp;sign=9863a9b738b999c590663a910317153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28" y="3657600"/>
            <a:ext cx="2114549" cy="301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9-60.userapi.com/impg/08hRw0eYaBwlY1LpxmP6znZBEovgZmVhU2v9lg/0SSLRf8Os3c.jpg?size=1616x2160&amp;quality=96&amp;proxy=1&amp;sign=9fe06427a6b19eba165611353ea4478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667285"/>
            <a:ext cx="2171700" cy="301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sun9-38.userapi.com/impg/Er5-upx5qQRmRFEaXTVEfWvb301lPcCqfrUKMg/nd-6hekd0vM.jpg?size=1616x2160&amp;quality=96&amp;proxy=1&amp;sign=bb6737768044df2c530b12514ee328c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148" y="3667285"/>
            <a:ext cx="2017978" cy="302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sun9-11.userapi.com/impf/MeQk8eJU6XMLuNkYD_3huhbP0pT8emHK7uUAYA/bpc_7zBk7WY.jpg?size=1131x1600&amp;quality=96&amp;proxy=1&amp;sign=db3336ce22341a38d239d55136a3e9e7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8485"/>
            <a:ext cx="2250064" cy="3037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0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61.userapi.com/impg/qF37x6jR4KG8rCvi1LJPuBQHY_nNTBrpFCc52A/se-vGhzZrGY.jpg?size=1616x2160&amp;quality=96&amp;proxy=1&amp;sign=1063b77d16293f7a71961f16021450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83" y="1993742"/>
            <a:ext cx="3448938" cy="460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836" y="311240"/>
            <a:ext cx="2851657" cy="3811622"/>
          </a:xfrm>
          <a:prstGeom prst="rect">
            <a:avLst/>
          </a:prstGeom>
        </p:spPr>
      </p:pic>
      <p:pic>
        <p:nvPicPr>
          <p:cNvPr id="11268" name="Picture 4" descr="https://sun9-43.userapi.com/impg/keq_56sgYtbB4vOB8QY6Ety0hTCbg-tp19PlwA/3OuYErioKjc.jpg?size=1616x2160&amp;quality=96&amp;proxy=1&amp;sign=d1f98fecfb551c4d982c33b5c305460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6" y="311240"/>
            <a:ext cx="2983230" cy="39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11.userapi.com/impg/pHgCh1f61_ETyTNB-aPunhRuz_khUhsPXvJE9w/_Mc0F5F73oM.jpg?size=1080x794&amp;quality=96&amp;proxy=1&amp;sign=4d62cb4770589e40003dc2f13f35529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19" y="4998027"/>
            <a:ext cx="2306783" cy="143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4.userapi.com/impg/criLESzugjLWEAnD3P7as24DygjIJnoWdZGH-w/-iYP9AgKaXM.jpg?size=1080x782&amp;quality=96&amp;proxy=1&amp;sign=2231b0629b4737214292d881550b81a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151" y="4821382"/>
            <a:ext cx="2613025" cy="160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33.userapi.com/impg/o8PDTmrhKlEK_eDoMZtpHJtVz_luqZZtcy_r6A/JR2Ad9DwG8g.jpg?size=1045x736&amp;quality=96&amp;proxy=1&amp;sign=ad94f1aeae9882ed5946a04c5612a36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478" y="79362"/>
            <a:ext cx="3471843" cy="169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9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D53BE5"/>
                </a:solidFill>
              </a:rPr>
              <a:t>                  МОЯ ШКОЛА </a:t>
            </a:r>
            <a:endParaRPr lang="ru-RU" dirty="0"/>
          </a:p>
        </p:txBody>
      </p:sp>
      <p:pic>
        <p:nvPicPr>
          <p:cNvPr id="4" name="Объект 3" descr="https://donbass-info.com/images/stories/news_2013/june/04_seversk_school_2_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9" y="1414133"/>
            <a:ext cx="5822155" cy="3543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51653" y="5185063"/>
            <a:ext cx="5401002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1970 </a:t>
            </a: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1980г.г.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ru-RU" sz="2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кольные годы </a:t>
            </a: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чудесные 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Общеобразовательной школе №2 г. Северска</a:t>
            </a:r>
            <a:endParaRPr lang="ru-RU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90334" y="1800720"/>
            <a:ext cx="5169502" cy="303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люблю я школу, мама! </a:t>
            </a:r>
            <a:endParaRPr lang="ru-RU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Утром шумною гурьбой </a:t>
            </a:r>
            <a:endParaRPr lang="ru-RU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 приходим самый-самый… </a:t>
            </a:r>
            <a:endParaRPr lang="ru-RU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Этот класс – конечно мой.</a:t>
            </a:r>
            <a:endParaRPr lang="ru-RU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544" y="312420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D53BE5"/>
                </a:solidFill>
              </a:rPr>
              <a:t>ВНЕУРОЧНАЯ ДЕЯТЕЛЬНОСТЬ</a:t>
            </a:r>
            <a:endParaRPr lang="ru-RU" b="1" dirty="0">
              <a:solidFill>
                <a:srgbClr val="D53BE5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14485"/>
              </p:ext>
            </p:extLst>
          </p:nvPr>
        </p:nvGraphicFramePr>
        <p:xfrm>
          <a:off x="773724" y="1168873"/>
          <a:ext cx="9952891" cy="5255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363"/>
                <a:gridCol w="5278513"/>
                <a:gridCol w="1688123"/>
                <a:gridCol w="1570892"/>
              </a:tblGrid>
              <a:tr h="889793"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УЧЕБНЫЙ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НАЗВАНИЕ КОНКУРСА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 И ОБУЧАЮЩИХСЯ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24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2017 - 2018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 творческих работ «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ЭКОёлочка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номинация «Панно», в рамках Республиканской природоохранной акции «Ёлочка, живи- 2017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Волкова Мария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место Город </a:t>
                      </a:r>
                    </a:p>
                    <a:p>
                      <a:r>
                        <a:rPr lang="ru-RU" sz="1200" dirty="0" smtClean="0"/>
                        <a:t>3 место Республика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6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Муниципальный конкурс – выставка декоративно прикладного творчества «Донбасс в сердце каждого из нас». Номинация «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Бисероплетение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». Работа «Цветочный вальс»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Кошик</a:t>
                      </a:r>
                      <a:r>
                        <a:rPr lang="ru-RU" sz="1200" dirty="0" smtClean="0"/>
                        <a:t> Денис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место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06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Городской этап Республиканского смотра – конкурса художественной самодеятельности «Республика талантов». Номинация «Чтецы»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Шпара</a:t>
                      </a:r>
                      <a:r>
                        <a:rPr lang="ru-RU" sz="1200" dirty="0" smtClean="0"/>
                        <a:t> Кристина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место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3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2018 - 2019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 художественной самодеятельности «Поверь в себя»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Чирва</a:t>
                      </a:r>
                      <a:r>
                        <a:rPr lang="ru-RU" sz="1200" dirty="0" smtClean="0"/>
                        <a:t> Ксения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 место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69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2019 - 2020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Муниципальный этап конкурса творческих работ «Красавица – зима»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Пасечник</a:t>
                      </a:r>
                      <a:r>
                        <a:rPr lang="ru-RU" sz="1200" baseline="0" dirty="0" smtClean="0"/>
                        <a:t> Матвей</a:t>
                      </a:r>
                    </a:p>
                    <a:p>
                      <a:r>
                        <a:rPr lang="ru-RU" sz="1200" baseline="0" dirty="0" smtClean="0"/>
                        <a:t>Прокопенко Константин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место</a:t>
                      </a:r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1 место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06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Муниципальный этап конкурса по Начальному техническому моделированию «Макеты архитектурных зданий»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Олейников Алексей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 место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897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Республиканский муниципальный этап художественного творчества «Безопасность Республики – забота общая»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Пасечник</a:t>
                      </a:r>
                      <a:r>
                        <a:rPr lang="ru-RU" sz="1200" baseline="0" dirty="0" smtClean="0"/>
                        <a:t> Матвей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 место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85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2020-2021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Заочный Республиканский конкурс детских творческих фотографий и видеороликов «В объективе натуралиста. Мир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насекомых».Номинация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«Фото – презентация» 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Мишкой Маргарита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 место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19.userapi.com/impg/hl8wrg6OTCly50FFg88tTyahk2-QPcg0c_kGfQ/YtXnMBFmqo8.jpg?size=1616x2160&amp;quality=96&amp;proxy=1&amp;sign=eea335a6ec265474aa9ad01ac9e9db54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39" y="385762"/>
            <a:ext cx="1971675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sun9-53.userapi.com/impg/ij7AkzPy-XJ6DxZRYotW25_gZ5BsTqu-mZOdgA/VN_hIcdJo7c.jpg?size=1616x2160&amp;quality=96&amp;proxy=1&amp;sign=7efa7d4190db2c5db571a0cbda18e2bf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" y="3927157"/>
            <a:ext cx="2047875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22.userapi.com/impg/LX4XyZh8w6slyqkLSJlX-UIFY4ibYowR4k9xcQ/DwY9Yu7bXFk.jpg?size=1616x2160&amp;quality=96&amp;proxy=1&amp;sign=7f679a918e79a1857f45eac6ec111200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02" y="290512"/>
            <a:ext cx="1933575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39.userapi.com/impg/DWhKB9XxkSmG1KyqDJhnkGz0QlidXRqX7zrRvQ/-xrK2d9JlGg.jpg?size=1616x2160&amp;quality=96&amp;proxy=1&amp;sign=6ce5763aa79409950a7d843ce0f22cb3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40" y="4080192"/>
            <a:ext cx="1790700" cy="258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https://i.gifer.com/origin/58/58a600856d4c1416d0569483c19303fb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18" y="2590958"/>
            <a:ext cx="2659380" cy="297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3" y="484345"/>
            <a:ext cx="2183130" cy="2628900"/>
          </a:xfrm>
          <a:prstGeom prst="rect">
            <a:avLst/>
          </a:prstGeom>
        </p:spPr>
      </p:pic>
      <p:pic>
        <p:nvPicPr>
          <p:cNvPr id="3" name="Рисунок 2" descr="https://sun9-40.userapi.com/impf/EGFVyl9EcqLA2m6pAoay4E5L47AyNUhCpvXFQA/3SMxWbIEEAQ.jpg?size=752x1069&amp;quality=96&amp;proxy=1&amp;sign=0bad5b0fe0e25d6d107e7680cd35bc4d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95" y="484345"/>
            <a:ext cx="219075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14.userapi.com/impf/W57nv7HVQmP_Svn_drMmQbo6OSSPWA6DSSAd2g/mlGEotuHRrc.jpg?size=735x1012&amp;quality=96&amp;proxy=1&amp;sign=07b988a5ea73c6c12f0b1b21f5f1b556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757" y="484345"/>
            <a:ext cx="2026603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42.userapi.com/impf/c855420/v855420047/23636c/CppBgi1kLBY.jpg?size=1571x2160&amp;quality=96&amp;proxy=1&amp;sign=9d7d8b50e268d44e59305bd885eab7bd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1" y="3615689"/>
            <a:ext cx="2092960" cy="284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7.userapi.com/impf/4BCxj1bQq9VxruJCx5IHvxYGQW5-TPGBfXStsw/BSl5DCPo6qE.jpg?size=731x1000&amp;quality=96&amp;proxy=1&amp;sign=e74902af9d24d94f1bbce856cd82e341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6" y="3829050"/>
            <a:ext cx="2004060" cy="272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0" name="Picture 4" descr="https://kartinki.org/uploads/posts/2017-07/1499921098_55-kubok-pobeditelya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96" y="3615689"/>
            <a:ext cx="1457325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4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D53BE5"/>
                </a:solidFill>
              </a:rPr>
              <a:t>    </a:t>
            </a:r>
            <a:r>
              <a:rPr lang="ru-RU" b="1" dirty="0" smtClean="0">
                <a:solidFill>
                  <a:srgbClr val="D53BE5"/>
                </a:solidFill>
              </a:rPr>
              <a:t>МОНИТОРИНГ КАЧЕСТВА ЗНАНИЙ </a:t>
            </a:r>
            <a:br>
              <a:rPr lang="ru-RU" b="1" dirty="0" smtClean="0">
                <a:solidFill>
                  <a:srgbClr val="D53BE5"/>
                </a:solidFill>
              </a:rPr>
            </a:br>
            <a:r>
              <a:rPr lang="ru-RU" b="1" dirty="0">
                <a:solidFill>
                  <a:srgbClr val="D53BE5"/>
                </a:solidFill>
              </a:rPr>
              <a:t> </a:t>
            </a:r>
            <a:r>
              <a:rPr lang="ru-RU" b="1" dirty="0" smtClean="0">
                <a:solidFill>
                  <a:srgbClr val="D53BE5"/>
                </a:solidFill>
              </a:rPr>
              <a:t>                ПО ПРЕДМЕТАМ</a:t>
            </a:r>
            <a:endParaRPr lang="ru-RU" b="1" dirty="0">
              <a:solidFill>
                <a:srgbClr val="D53BE5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718348"/>
              </p:ext>
            </p:extLst>
          </p:nvPr>
        </p:nvGraphicFramePr>
        <p:xfrm>
          <a:off x="677332" y="2080259"/>
          <a:ext cx="9482670" cy="4280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445"/>
                <a:gridCol w="1580445"/>
                <a:gridCol w="1453868"/>
                <a:gridCol w="1707022"/>
                <a:gridCol w="1580445"/>
                <a:gridCol w="1580445"/>
              </a:tblGrid>
              <a:tr h="540187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        2018</a:t>
                      </a:r>
                      <a:r>
                        <a:rPr lang="ru-RU" baseline="0" dirty="0" smtClean="0"/>
                        <a:t> - 2019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            2019 - 2020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2020 - 2021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18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УСПЕВАЕМОСТЬ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КАЧЕСТВО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УСПЕВАЕМОСТЬ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КАЧЕСТВО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r>
                        <a:rPr lang="ru-RU" sz="1400" dirty="0" smtClean="0"/>
                        <a:t>НЕ ОЦЕНИВАЮТСЯ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7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МАТЕМАТИКА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7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РУССКИЙ ЯЗЫК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7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ЛИТЕРАТУРНОЕ ЧТЕНИЕ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7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ОКРУЖАЮЩИЙ МИР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7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ИТОГ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71%</a:t>
                      </a:r>
                      <a:endParaRPr lang="ru-RU" sz="18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7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71.userapi.com/impg/Ch891nHTK_TC-TCM7Gu216AN2758yOvjIndgtg/Ukk3DMc8mDE.jpg?size=1616x2160&amp;quality=96&amp;proxy=1&amp;sign=f53a0af766adc0eeb6dcaa9cb7205299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422" y="3633470"/>
            <a:ext cx="2390775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sun9-10.userapi.com/impg/GgWadquqZakcYt5KyDsoWjoWDUNtSCN1lQgO2A/2QrHeur_pAs.jpg?size=1616x2160&amp;quality=96&amp;proxy=1&amp;sign=732956d908042fb6dcaf0c7857dd005f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3680460"/>
            <a:ext cx="2095500" cy="285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51.userapi.com/impg/nOXvharID15y9EfSGxJnCi8C4LAYgWL4HbPj9w/fLvpAj-X6hQ.jpg?size=2560x1696&amp;quality=96&amp;proxy=1&amp;sign=05bfa85bbbb5011d1e48caa8b55251b8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793" y="3680460"/>
            <a:ext cx="4465955" cy="27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71499" y="434460"/>
            <a:ext cx="10115551" cy="2496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НАГРАЖДЕНА</a:t>
            </a:r>
            <a:endParaRPr lang="ru-RU" sz="1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ДИПЛОМОМ ПЕДАГОГА, ПОДГОТОВИВШЕГО </a:t>
            </a: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ПОБЕДИТЕЛЯ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Всероссийской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олимпиады по окружающему миру «Тайны природы» (АРТ-ТАЛАНТ)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БЛАГОДАРСТВЕННЫМ </a:t>
            </a: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ПИСЬМОМ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за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отличную подготовку школьников к Всероссийскому конкурсу – игре по русскому языку «Журавлик» (Электронная школа </a:t>
            </a:r>
            <a:r>
              <a:rPr lang="ru-RU" sz="16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Знаника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ГРАМОТОЙ  </a:t>
            </a: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ОТДЕЛА </a:t>
            </a: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 АДМИНИСТРАЦИИ </a:t>
            </a:r>
            <a:r>
              <a:rPr lang="ru-RU" sz="1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г.ТОРЕЗА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профессионализм, продуктивное научно – методическое сопровождение инновационной деятельности, решение актуальных проблем обучения и воспитания школьников .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1.picmix.com/output/stamp/normal/5/2/4/8/388425_c0cc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620"/>
            <a:ext cx="4374861" cy="35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7430" y="546937"/>
            <a:ext cx="7218218" cy="2214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Говорят, что СПАСИБО – волшебное слово,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 себе оно СЧАСТЬЕ и БЛАГО несёт.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Вам говорю его снова и снова: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i="1" smtClean="0"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СЧАСТЬЕ </a:t>
            </a:r>
            <a:r>
              <a:rPr lang="ru-RU" sz="2800" i="1" dirty="0"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БЛАГО пусть Вам принесёт!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19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116" y="401781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D53BE5"/>
                </a:solidFill>
              </a:rPr>
              <a:t>МОЯ </a:t>
            </a:r>
            <a:r>
              <a:rPr lang="ru-RU" b="1" dirty="0">
                <a:solidFill>
                  <a:srgbClr val="D53BE5"/>
                </a:solidFill>
              </a:rPr>
              <a:t>ШКОЛА </a:t>
            </a:r>
            <a:endParaRPr lang="ru-RU" dirty="0"/>
          </a:p>
        </p:txBody>
      </p:sp>
      <p:pic>
        <p:nvPicPr>
          <p:cNvPr id="4" name="Объект 3" descr="http://photos.wikimapia.org/p/00/01/44/43/35_bi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12" y="1270000"/>
            <a:ext cx="5332052" cy="39638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08709" y="5425083"/>
            <a:ext cx="6096000" cy="3886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0212" y="5341956"/>
            <a:ext cx="6096000" cy="8389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1980 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1984  </a:t>
            </a:r>
            <a:r>
              <a:rPr lang="ru-RU" sz="20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sz="2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Учеба в Славянском педагогическом институте</a:t>
            </a:r>
            <a:endParaRPr lang="ru-RU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9386" y="1270000"/>
            <a:ext cx="4984196" cy="4550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Годы школьные промчались безвозвратно,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уроки не зовут сейчас звонки, 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вспомнить нам порою так приятно,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учились мы в СГПИ</a:t>
            </a:r>
            <a:endParaRPr lang="ru-RU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D53BE5"/>
                </a:solidFill>
              </a:rPr>
              <a:t>МОЯ ШКОЛА </a:t>
            </a:r>
            <a:endParaRPr lang="ru-RU" dirty="0"/>
          </a:p>
        </p:txBody>
      </p:sp>
      <p:pic>
        <p:nvPicPr>
          <p:cNvPr id="4" name="Объект 3" descr="Виртуальная выставка — МОУ &quot;ШКОЛА № 26 г. ТОРЕЗА&quot;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7" y="1724892"/>
            <a:ext cx="4239490" cy="29510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916824" y="1724892"/>
            <a:ext cx="5919354" cy="376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Школе, в которой я учусь, пятьдесят шесть лет. Но, ни одна новая школа не может передать </a:t>
            </a:r>
            <a:r>
              <a:rPr lang="ru-RU" sz="28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 такую </a:t>
            </a:r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доброту и тепло, которые излучают стены моей школы, годами хранящей звонки перемен, громкие </a:t>
            </a:r>
            <a:r>
              <a:rPr lang="ru-RU" sz="28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голоса </a:t>
            </a:r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смех учеников, уют и мудрость наставников. </a:t>
            </a:r>
            <a:endParaRPr lang="ru-RU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4462" y="4799901"/>
            <a:ext cx="243147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Стаж работы:</a:t>
            </a:r>
            <a:endParaRPr lang="ru-RU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506" y="5705832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 должности – 36 лет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МОУ «Школа №26 г. Тореза» - 36 лет </a:t>
            </a:r>
            <a:endParaRPr lang="ru-RU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506" y="5351888"/>
            <a:ext cx="285180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педагогической – 36 лет</a:t>
            </a:r>
          </a:p>
        </p:txBody>
      </p:sp>
    </p:spTree>
    <p:extLst>
      <p:ext uri="{BB962C8B-B14F-4D97-AF65-F5344CB8AC3E}">
        <p14:creationId xmlns:p14="http://schemas.microsoft.com/office/powerpoint/2010/main" val="40823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3655" y="623455"/>
            <a:ext cx="7626926" cy="3970318"/>
          </a:xfrm>
          <a:prstGeom prst="rect">
            <a:avLst/>
          </a:prstGeom>
          <a:noFill/>
          <a:ln>
            <a:solidFill>
              <a:srgbClr val="B5C0C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Так велик мой опыт</a:t>
            </a: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Но думаю, сумела я понять,</a:t>
            </a:r>
          </a:p>
          <a:p>
            <a:pPr algn="ctr"/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Как много нужно сил, тепла, умений,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628650" algn="ctr"/>
                <a:tab pos="809625" algn="ctr"/>
              </a:tabLst>
            </a:pP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Чтобы учителем начальных классов стать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>
              <a:tabLst>
                <a:tab pos="628650" algn="ctr"/>
                <a:tab pos="809625" algn="ctr"/>
              </a:tabLst>
            </a:pP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Я не просто работаю учителем, я живу этим и стремлюсь соответствовать каждой букве своей профессии, а именно быть:</a:t>
            </a:r>
          </a:p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D53BE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умелой</a:t>
            </a: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solidFill>
                  <a:srgbClr val="D53BE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честной</a:t>
            </a:r>
          </a:p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D53BE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инициативной</a:t>
            </a:r>
          </a:p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smtClean="0">
                <a:solidFill>
                  <a:srgbClr val="D53BE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Т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творческой</a:t>
            </a:r>
          </a:p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b="1" dirty="0" smtClean="0">
                <a:solidFill>
                  <a:srgbClr val="D53BE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естественной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b="1" dirty="0" smtClean="0">
                <a:solidFill>
                  <a:srgbClr val="D53BE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любознательной</a:t>
            </a:r>
          </a:p>
          <a:p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b="1" dirty="0" smtClean="0">
                <a:solidFill>
                  <a:srgbClr val="D53BE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мягкой.</a:t>
            </a:r>
          </a:p>
        </p:txBody>
      </p:sp>
      <p:pic>
        <p:nvPicPr>
          <p:cNvPr id="3" name="Picture 2" descr="Школьные картинки для оформления. Крутые изображения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62" y="4519304"/>
            <a:ext cx="2147166" cy="195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78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8645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D53BE5"/>
                </a:solidFill>
              </a:rPr>
              <a:t>                       ЦЕЛЬ </a:t>
            </a:r>
            <a:r>
              <a:rPr lang="ru-RU" b="1" dirty="0">
                <a:solidFill>
                  <a:srgbClr val="D53BE5"/>
                </a:solidFill>
              </a:rPr>
              <a:t>РАБОТЫ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96291" y="2078181"/>
            <a:ext cx="88011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ahoma"/>
              </a:rPr>
              <a:t>В Государственном </a:t>
            </a:r>
            <a:r>
              <a:rPr lang="ru-RU" sz="2800" b="1" dirty="0">
                <a:solidFill>
                  <a:srgbClr val="0070C0"/>
                </a:solidFill>
                <a:latin typeface="Tahoma"/>
              </a:rPr>
              <a:t>образовательном стандарте</a:t>
            </a:r>
            <a:r>
              <a:rPr lang="ru-RU" sz="2800" dirty="0">
                <a:solidFill>
                  <a:srgbClr val="0070C0"/>
                </a:solidFill>
                <a:latin typeface="Tahoma"/>
              </a:rPr>
              <a:t> </a:t>
            </a:r>
            <a:r>
              <a:rPr lang="ru-RU" sz="2800" dirty="0">
                <a:solidFill>
                  <a:srgbClr val="00B0F0"/>
                </a:solidFill>
                <a:latin typeface="Tahoma"/>
              </a:rPr>
              <a:t>начального общего образования четко определены необходимые для формирования нового человека изменения, в которых подчеркнуто, что </a:t>
            </a:r>
            <a:r>
              <a:rPr lang="ru-RU" sz="2800" b="1" dirty="0">
                <a:solidFill>
                  <a:srgbClr val="0070C0"/>
                </a:solidFill>
                <a:latin typeface="Tahoma"/>
              </a:rPr>
              <a:t>«</a:t>
            </a:r>
            <a:r>
              <a:rPr lang="ru-RU" sz="2800" b="1" u="sng" dirty="0">
                <a:solidFill>
                  <a:srgbClr val="0070C0"/>
                </a:solidFill>
                <a:latin typeface="Tahoma"/>
              </a:rPr>
              <a:t>развитие личности</a:t>
            </a:r>
            <a:r>
              <a:rPr lang="ru-RU" sz="2800" b="1" dirty="0">
                <a:solidFill>
                  <a:srgbClr val="0070C0"/>
                </a:solidFill>
                <a:latin typeface="Tahoma"/>
              </a:rPr>
              <a:t> </a:t>
            </a:r>
            <a:r>
              <a:rPr lang="ru-RU" sz="2800" b="1" u="sng" dirty="0">
                <a:solidFill>
                  <a:srgbClr val="0070C0"/>
                </a:solidFill>
                <a:latin typeface="Tahoma"/>
              </a:rPr>
              <a:t>обучающегося</a:t>
            </a:r>
            <a:r>
              <a:rPr lang="ru-RU" sz="2800" b="1" dirty="0">
                <a:solidFill>
                  <a:srgbClr val="0070C0"/>
                </a:solidFill>
                <a:latin typeface="Tahoma"/>
              </a:rPr>
              <a:t> на основе усвоения универсальных учебных действий, познания и освоения мира составляет </a:t>
            </a:r>
            <a:r>
              <a:rPr lang="ru-RU" sz="2800" b="1" u="sng" dirty="0">
                <a:solidFill>
                  <a:srgbClr val="0070C0"/>
                </a:solidFill>
                <a:latin typeface="Tahoma"/>
              </a:rPr>
              <a:t>цель и основной результат образования</a:t>
            </a:r>
            <a:r>
              <a:rPr lang="ru-RU" sz="2800" b="1" dirty="0">
                <a:solidFill>
                  <a:srgbClr val="0070C0"/>
                </a:solidFill>
                <a:latin typeface="Tahoma"/>
              </a:rPr>
              <a:t>».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8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705" y="323940"/>
            <a:ext cx="9109604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D53BE5"/>
                </a:solidFill>
              </a:rPr>
              <a:t>ОСНОВНАЯ ПЕДАГОГИЧЕСКАЯ ЗАДАЧА</a:t>
            </a:r>
            <a:r>
              <a:rPr lang="ru-RU" dirty="0" smtClean="0">
                <a:solidFill>
                  <a:srgbClr val="D53BE5"/>
                </a:solidFill>
              </a:rPr>
              <a:t>:</a:t>
            </a:r>
            <a:endParaRPr lang="ru-RU" dirty="0">
              <a:solidFill>
                <a:srgbClr val="D53BE5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1994" y="1644740"/>
            <a:ext cx="83731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800" dirty="0">
                <a:solidFill>
                  <a:srgbClr val="0070C0"/>
                </a:solidFill>
                <a:latin typeface="Times New Roman"/>
                <a:ea typeface="Calibri"/>
              </a:rPr>
              <a:t>Создание условий для раскрытия индивидуальных способностей каждого обучающегося, развитие личности, что подразумевает «умение решать постоянно новые, нестандартные </a:t>
            </a:r>
            <a:r>
              <a:rPr lang="ru-RU" sz="2800" dirty="0" smtClean="0">
                <a:solidFill>
                  <a:srgbClr val="0070C0"/>
                </a:solidFill>
                <a:latin typeface="Times New Roman"/>
                <a:ea typeface="Calibri"/>
              </a:rPr>
              <a:t>проблемы»</a:t>
            </a:r>
            <a:endParaRPr lang="ru-RU" sz="2800" dirty="0">
              <a:solidFill>
                <a:srgbClr val="0070C0"/>
              </a:solidFill>
              <a:latin typeface="Times New Roman"/>
              <a:ea typeface="Calibri"/>
            </a:endParaRPr>
          </a:p>
          <a:p>
            <a:endParaRPr lang="ru-RU" sz="2800" dirty="0">
              <a:solidFill>
                <a:srgbClr val="000000"/>
              </a:solidFill>
              <a:latin typeface="Times New Roman"/>
            </a:endParaRP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«Расскажи мне, и я забуду.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Покажи мне, и я запомню.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  Вовлеки </a:t>
            </a:r>
            <a:r>
              <a:rPr lang="ru-RU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меня, и я научусь»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                            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" charset="0"/>
                <a:cs typeface="Arial" charset="0"/>
              </a:rPr>
              <a:t>Китайская мудрость</a:t>
            </a:r>
          </a:p>
        </p:txBody>
      </p:sp>
    </p:spTree>
    <p:extLst>
      <p:ext uri="{BB962C8B-B14F-4D97-AF65-F5344CB8AC3E}">
        <p14:creationId xmlns:p14="http://schemas.microsoft.com/office/powerpoint/2010/main" val="26510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D53BE5"/>
                </a:solidFill>
              </a:rPr>
              <a:t>	ПОВЫШЕНИЕ КВАЛИФИКАЦИИ</a:t>
            </a:r>
            <a:endParaRPr lang="ru-RU" dirty="0"/>
          </a:p>
        </p:txBody>
      </p:sp>
      <p:pic>
        <p:nvPicPr>
          <p:cNvPr id="4" name="Объект 3" descr="Донецкий РИДП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08" y="1188277"/>
            <a:ext cx="8596312" cy="1173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870363" y="5840892"/>
            <a:ext cx="700693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год  </a:t>
            </a:r>
            <a:r>
              <a:rPr lang="ru-RU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«Патриотическое 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младших школьников средствами курса «УГДД»</a:t>
            </a:r>
            <a:endParaRPr lang="ru-RU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sun9-63.userapi.com/impg/6ookhuL3BbmsX0pRAwg_-aoXWKkdDFn2IXYJtw/1hwnIHatmgU.jpg?size=1468x1043&amp;quality=96&amp;proxy=1&amp;sign=ec734bd28dd6099b6c62b692570ba79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57" y="2161309"/>
            <a:ext cx="5849298" cy="367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8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2118</TotalTime>
  <Words>1650</Words>
  <Application>Microsoft Office PowerPoint</Application>
  <PresentationFormat>Широкоэкранный</PresentationFormat>
  <Paragraphs>375</Paragraphs>
  <Slides>35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Arial</vt:lpstr>
      <vt:lpstr>Calibri</vt:lpstr>
      <vt:lpstr>Tahoma</vt:lpstr>
      <vt:lpstr>Times New Roman</vt:lpstr>
      <vt:lpstr>Trebuchet MS</vt:lpstr>
      <vt:lpstr>Wingdings</vt:lpstr>
      <vt:lpstr>Wingdings 3</vt:lpstr>
      <vt:lpstr>Грань</vt:lpstr>
      <vt:lpstr>Документ</vt:lpstr>
      <vt:lpstr>Презентация PowerPoint</vt:lpstr>
      <vt:lpstr>      ОБЩИЕ СВЕДЕНИЯ О ПЕДАГОГЕ</vt:lpstr>
      <vt:lpstr>                  МОЯ ШКОЛА </vt:lpstr>
      <vt:lpstr>МОЯ ШКОЛА </vt:lpstr>
      <vt:lpstr>МОЯ ШКОЛА </vt:lpstr>
      <vt:lpstr>Презентация PowerPoint</vt:lpstr>
      <vt:lpstr>                       ЦЕЛЬ РАБОТЫ </vt:lpstr>
      <vt:lpstr>ОСНОВНАЯ ПЕДАГОГИЧЕСКАЯ ЗАДАЧА:</vt:lpstr>
      <vt:lpstr> ПОВЫШЕНИЕ КВАЛИФИКАЦИИ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ПРОФЕССИОНАЛЬНЫХ КОНКУРСАХ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ОБУЧАЮЩИХСЯ – НАИВЫСШАЯ НАГРАДА ДЛЯ УЧИТЕЛЯ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ВНЕУРОЧНАЯ ДЕЯТЕЛЬНОСТЬ</vt:lpstr>
      <vt:lpstr>Презентация PowerPoint</vt:lpstr>
      <vt:lpstr>Презентация PowerPoint</vt:lpstr>
      <vt:lpstr>    МОНИТОРИНГ КАЧЕСТВА ЗНАНИЙ                   ПО ПРЕДМЕТАМ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Общий приём  сложения однозначных чисел  с переходом через десяток</dc:title>
  <dc:creator>Пользователь Windows</dc:creator>
  <cp:lastModifiedBy>Пользователь Windows</cp:lastModifiedBy>
  <cp:revision>128</cp:revision>
  <dcterms:created xsi:type="dcterms:W3CDTF">2020-07-02T20:46:57Z</dcterms:created>
  <dcterms:modified xsi:type="dcterms:W3CDTF">2021-05-13T20:46:44Z</dcterms:modified>
</cp:coreProperties>
</file>