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6" r:id="rId15"/>
    <p:sldId id="277" r:id="rId16"/>
    <p:sldId id="275" r:id="rId17"/>
    <p:sldId id="290" r:id="rId18"/>
    <p:sldId id="291" r:id="rId19"/>
    <p:sldId id="292" r:id="rId20"/>
    <p:sldId id="293" r:id="rId21"/>
    <p:sldId id="274" r:id="rId22"/>
    <p:sldId id="273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4" r:id="rId34"/>
    <p:sldId id="295" r:id="rId35"/>
    <p:sldId id="296" r:id="rId36"/>
    <p:sldId id="29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F9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29" autoAdjust="0"/>
  </p:normalViewPr>
  <p:slideViewPr>
    <p:cSldViewPr>
      <p:cViewPr>
        <p:scale>
          <a:sx n="100" d="100"/>
          <a:sy n="100" d="100"/>
        </p:scale>
        <p:origin x="-2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40C5E-1D30-4ED8-BC60-4AB9580316D4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4A9CA-3D58-4E53-96C9-F86C66147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4A9CA-3D58-4E53-96C9-F86C6614758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ECED0-64F8-435E-9070-291F307B1A73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34C43-AB8D-446F-ABCE-2F1A031D60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18" Type="http://schemas.openxmlformats.org/officeDocument/2006/relationships/image" Target="../media/image9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17" Type="http://schemas.openxmlformats.org/officeDocument/2006/relationships/image" Target="../media/image97.jpeg"/><Relationship Id="rId2" Type="http://schemas.openxmlformats.org/officeDocument/2006/relationships/image" Target="../media/image14.png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5" Type="http://schemas.openxmlformats.org/officeDocument/2006/relationships/image" Target="../media/image9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png"/><Relationship Id="rId9" Type="http://schemas.openxmlformats.org/officeDocument/2006/relationships/image" Target="../media/image107.jpeg"/><Relationship Id="rId14" Type="http://schemas.openxmlformats.org/officeDocument/2006/relationships/image" Target="../media/image1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31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12" Type="http://schemas.openxmlformats.org/officeDocument/2006/relationships/image" Target="../media/image1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5" Type="http://schemas.openxmlformats.org/officeDocument/2006/relationships/image" Target="../media/image14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3" Type="http://schemas.openxmlformats.org/officeDocument/2006/relationships/image" Target="../media/image145.jpeg"/><Relationship Id="rId21" Type="http://schemas.openxmlformats.org/officeDocument/2006/relationships/image" Target="../media/image163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" Type="http://schemas.openxmlformats.org/officeDocument/2006/relationships/image" Target="../media/image14.png"/><Relationship Id="rId16" Type="http://schemas.openxmlformats.org/officeDocument/2006/relationships/image" Target="../media/image158.png"/><Relationship Id="rId20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5" Type="http://schemas.openxmlformats.org/officeDocument/2006/relationships/image" Target="../media/image157.png"/><Relationship Id="rId23" Type="http://schemas.openxmlformats.org/officeDocument/2006/relationships/image" Target="../media/image165.png"/><Relationship Id="rId10" Type="http://schemas.openxmlformats.org/officeDocument/2006/relationships/image" Target="../media/image152.png"/><Relationship Id="rId19" Type="http://schemas.openxmlformats.org/officeDocument/2006/relationships/image" Target="../media/image161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Relationship Id="rId14" Type="http://schemas.openxmlformats.org/officeDocument/2006/relationships/image" Target="../media/image156.png"/><Relationship Id="rId22" Type="http://schemas.openxmlformats.org/officeDocument/2006/relationships/image" Target="../media/image1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jpeg"/><Relationship Id="rId18" Type="http://schemas.openxmlformats.org/officeDocument/2006/relationships/image" Target="../media/image18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12" Type="http://schemas.openxmlformats.org/officeDocument/2006/relationships/image" Target="../media/image175.jpeg"/><Relationship Id="rId17" Type="http://schemas.openxmlformats.org/officeDocument/2006/relationships/image" Target="../media/image180.jpeg"/><Relationship Id="rId2" Type="http://schemas.openxmlformats.org/officeDocument/2006/relationships/image" Target="../media/image14.png"/><Relationship Id="rId16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174.jpeg"/><Relationship Id="rId5" Type="http://schemas.openxmlformats.org/officeDocument/2006/relationships/image" Target="../media/image168.png"/><Relationship Id="rId15" Type="http://schemas.openxmlformats.org/officeDocument/2006/relationships/image" Target="../media/image178.jpeg"/><Relationship Id="rId10" Type="http://schemas.openxmlformats.org/officeDocument/2006/relationships/image" Target="../media/image173.jpeg"/><Relationship Id="rId4" Type="http://schemas.openxmlformats.org/officeDocument/2006/relationships/image" Target="../media/image167.png"/><Relationship Id="rId9" Type="http://schemas.openxmlformats.org/officeDocument/2006/relationships/image" Target="../media/image172.jpeg"/><Relationship Id="rId14" Type="http://schemas.openxmlformats.org/officeDocument/2006/relationships/image" Target="../media/image1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192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12" Type="http://schemas.openxmlformats.org/officeDocument/2006/relationships/image" Target="../media/image19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11" Type="http://schemas.openxmlformats.org/officeDocument/2006/relationships/image" Target="../media/image190.jpeg"/><Relationship Id="rId5" Type="http://schemas.openxmlformats.org/officeDocument/2006/relationships/image" Target="../media/image184.jpeg"/><Relationship Id="rId10" Type="http://schemas.openxmlformats.org/officeDocument/2006/relationships/image" Target="../media/image189.jpeg"/><Relationship Id="rId4" Type="http://schemas.openxmlformats.org/officeDocument/2006/relationships/image" Target="../media/image183.jpeg"/><Relationship Id="rId9" Type="http://schemas.openxmlformats.org/officeDocument/2006/relationships/image" Target="../media/image188.png"/><Relationship Id="rId14" Type="http://schemas.openxmlformats.org/officeDocument/2006/relationships/image" Target="../media/image1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13" Type="http://schemas.openxmlformats.org/officeDocument/2006/relationships/image" Target="../media/image204.jpeg"/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12" Type="http://schemas.openxmlformats.org/officeDocument/2006/relationships/image" Target="../media/image20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jpeg"/><Relationship Id="rId11" Type="http://schemas.openxmlformats.org/officeDocument/2006/relationships/image" Target="../media/image202.jpeg"/><Relationship Id="rId5" Type="http://schemas.openxmlformats.org/officeDocument/2006/relationships/image" Target="../media/image196.jpeg"/><Relationship Id="rId10" Type="http://schemas.openxmlformats.org/officeDocument/2006/relationships/image" Target="../media/image201.jpe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11" Type="http://schemas.openxmlformats.org/officeDocument/2006/relationships/image" Target="../media/image213.png"/><Relationship Id="rId5" Type="http://schemas.openxmlformats.org/officeDocument/2006/relationships/image" Target="../media/image207.jpeg"/><Relationship Id="rId10" Type="http://schemas.openxmlformats.org/officeDocument/2006/relationships/image" Target="../media/image212.png"/><Relationship Id="rId4" Type="http://schemas.openxmlformats.org/officeDocument/2006/relationships/image" Target="../media/image206.jpeg"/><Relationship Id="rId9" Type="http://schemas.openxmlformats.org/officeDocument/2006/relationships/image" Target="../media/image21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12" Type="http://schemas.openxmlformats.org/officeDocument/2006/relationships/image" Target="../media/image2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11" Type="http://schemas.openxmlformats.org/officeDocument/2006/relationships/image" Target="../media/image222.png"/><Relationship Id="rId5" Type="http://schemas.openxmlformats.org/officeDocument/2006/relationships/image" Target="../media/image216.png"/><Relationship Id="rId10" Type="http://schemas.openxmlformats.org/officeDocument/2006/relationships/image" Target="../media/image221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Relationship Id="rId14" Type="http://schemas.openxmlformats.org/officeDocument/2006/relationships/image" Target="../media/image2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/><Relationship Id="rId13" Type="http://schemas.openxmlformats.org/officeDocument/2006/relationships/image" Target="../media/image236.jpeg"/><Relationship Id="rId18" Type="http://schemas.openxmlformats.org/officeDocument/2006/relationships/image" Target="../media/image241.jpeg"/><Relationship Id="rId3" Type="http://schemas.openxmlformats.org/officeDocument/2006/relationships/image" Target="../media/image226.jpeg"/><Relationship Id="rId7" Type="http://schemas.openxmlformats.org/officeDocument/2006/relationships/image" Target="../media/image230.jpeg"/><Relationship Id="rId12" Type="http://schemas.openxmlformats.org/officeDocument/2006/relationships/image" Target="../media/image235.jpeg"/><Relationship Id="rId17" Type="http://schemas.openxmlformats.org/officeDocument/2006/relationships/image" Target="../media/image240.jpeg"/><Relationship Id="rId2" Type="http://schemas.openxmlformats.org/officeDocument/2006/relationships/image" Target="../media/image14.png"/><Relationship Id="rId16" Type="http://schemas.openxmlformats.org/officeDocument/2006/relationships/image" Target="../media/image239.jpeg"/><Relationship Id="rId20" Type="http://schemas.openxmlformats.org/officeDocument/2006/relationships/image" Target="../media/image2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11" Type="http://schemas.openxmlformats.org/officeDocument/2006/relationships/image" Target="../media/image234.jpeg"/><Relationship Id="rId5" Type="http://schemas.openxmlformats.org/officeDocument/2006/relationships/image" Target="../media/image228.jpeg"/><Relationship Id="rId15" Type="http://schemas.openxmlformats.org/officeDocument/2006/relationships/image" Target="../media/image238.jpeg"/><Relationship Id="rId10" Type="http://schemas.openxmlformats.org/officeDocument/2006/relationships/image" Target="../media/image233.jpeg"/><Relationship Id="rId19" Type="http://schemas.openxmlformats.org/officeDocument/2006/relationships/image" Target="../media/image242.jpeg"/><Relationship Id="rId4" Type="http://schemas.openxmlformats.org/officeDocument/2006/relationships/image" Target="../media/image227.jpeg"/><Relationship Id="rId9" Type="http://schemas.openxmlformats.org/officeDocument/2006/relationships/image" Target="../media/image232.jpeg"/><Relationship Id="rId14" Type="http://schemas.openxmlformats.org/officeDocument/2006/relationships/image" Target="../media/image23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jpeg"/><Relationship Id="rId13" Type="http://schemas.openxmlformats.org/officeDocument/2006/relationships/image" Target="../media/image254.jpeg"/><Relationship Id="rId3" Type="http://schemas.openxmlformats.org/officeDocument/2006/relationships/image" Target="../media/image244.jpeg"/><Relationship Id="rId7" Type="http://schemas.openxmlformats.org/officeDocument/2006/relationships/image" Target="../media/image248.jpeg"/><Relationship Id="rId12" Type="http://schemas.openxmlformats.org/officeDocument/2006/relationships/image" Target="../media/image253.jpeg"/><Relationship Id="rId17" Type="http://schemas.openxmlformats.org/officeDocument/2006/relationships/image" Target="../media/image258.jpeg"/><Relationship Id="rId2" Type="http://schemas.openxmlformats.org/officeDocument/2006/relationships/image" Target="../media/image14.png"/><Relationship Id="rId16" Type="http://schemas.openxmlformats.org/officeDocument/2006/relationships/image" Target="../media/image2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jpeg"/><Relationship Id="rId11" Type="http://schemas.openxmlformats.org/officeDocument/2006/relationships/image" Target="../media/image252.jpeg"/><Relationship Id="rId5" Type="http://schemas.openxmlformats.org/officeDocument/2006/relationships/image" Target="../media/image246.jpeg"/><Relationship Id="rId15" Type="http://schemas.openxmlformats.org/officeDocument/2006/relationships/image" Target="../media/image256.jpeg"/><Relationship Id="rId10" Type="http://schemas.openxmlformats.org/officeDocument/2006/relationships/image" Target="../media/image251.jpeg"/><Relationship Id="rId4" Type="http://schemas.openxmlformats.org/officeDocument/2006/relationships/image" Target="../media/image245.jpeg"/><Relationship Id="rId9" Type="http://schemas.openxmlformats.org/officeDocument/2006/relationships/image" Target="../media/image250.jpeg"/><Relationship Id="rId14" Type="http://schemas.openxmlformats.org/officeDocument/2006/relationships/image" Target="../media/image2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0b7d0b5d0bbd0b5d0bdd196-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04597" y="-729462"/>
            <a:ext cx="9948597" cy="8100000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145423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Bahnschrift SemiBold" pitchFamily="34" charset="0"/>
                <a:ea typeface="Calibri" pitchFamily="34" charset="0"/>
                <a:cs typeface="Times New Roman" pitchFamily="18" charset="0"/>
              </a:rPr>
              <a:t>Муниципальное  образовательное учреждение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Bahnschrift SemiBold" pitchFamily="34" charset="0"/>
                <a:ea typeface="Calibri" pitchFamily="34" charset="0"/>
                <a:cs typeface="Times New Roman" pitchFamily="18" charset="0"/>
              </a:rPr>
              <a:t>"</a:t>
            </a: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Bahnschrift SemiBold" pitchFamily="34" charset="0"/>
                <a:ea typeface="Calibri" pitchFamily="34" charset="0"/>
                <a:cs typeface="Times New Roman" pitchFamily="18" charset="0"/>
              </a:rPr>
              <a:t>Школа </a:t>
            </a:r>
            <a:r>
              <a:rPr lang="ru-RU" sz="2000" smtClean="0">
                <a:solidFill>
                  <a:srgbClr val="0070C0"/>
                </a:solidFill>
                <a:latin typeface="Bahnschrift SemiBold" pitchFamily="34" charset="0"/>
                <a:ea typeface="Calibri" pitchFamily="34" charset="0"/>
                <a:cs typeface="Times New Roman" pitchFamily="18" charset="0"/>
              </a:rPr>
              <a:t>№ </a:t>
            </a: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Bahnschrift SemiBold" pitchFamily="34" charset="0"/>
                <a:ea typeface="Calibri" pitchFamily="34" charset="0"/>
                <a:cs typeface="Times New Roman" pitchFamily="18" charset="0"/>
              </a:rPr>
              <a:t>26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Bahnschrift SemiBold" pitchFamily="34" charset="0"/>
                <a:ea typeface="Calibri" pitchFamily="34" charset="0"/>
                <a:cs typeface="Times New Roman" pitchFamily="18" charset="0"/>
              </a:rPr>
              <a:t>города Тореза"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51520" y="-4879753"/>
            <a:ext cx="8437084" cy="984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200" b="1" i="0" u="none" strike="noStrike" cap="none" normalizeH="0" baseline="0" dirty="0" smtClean="0">
              <a:ln>
                <a:noFill/>
              </a:ln>
              <a:solidFill>
                <a:srgbClr val="D419FF"/>
              </a:solidFill>
              <a:effectLst/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7200" b="1" dirty="0">
              <a:solidFill>
                <a:srgbClr val="D419FF"/>
              </a:solidFill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200" b="1" i="0" u="none" strike="noStrike" cap="none" normalizeH="0" baseline="0" dirty="0" smtClean="0">
              <a:ln>
                <a:noFill/>
              </a:ln>
              <a:solidFill>
                <a:srgbClr val="D419FF"/>
              </a:solidFill>
              <a:effectLst/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7200" b="1" dirty="0">
              <a:solidFill>
                <a:srgbClr val="D419FF"/>
              </a:solidFill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200" b="1" i="0" u="none" strike="noStrike" cap="none" normalizeH="0" baseline="0" dirty="0" smtClean="0">
              <a:ln>
                <a:noFill/>
              </a:ln>
              <a:solidFill>
                <a:srgbClr val="D419FF"/>
              </a:solidFill>
              <a:effectLst/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7200" b="1" dirty="0">
              <a:solidFill>
                <a:srgbClr val="D419FF"/>
              </a:solidFill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200" b="1" i="0" u="none" strike="noStrike" cap="none" normalizeH="0" baseline="0" dirty="0" err="1" smtClean="0">
                <a:ln>
                  <a:noFill/>
                </a:ln>
                <a:solidFill>
                  <a:srgbClr val="D419FF"/>
                </a:solidFill>
                <a:effectLst/>
                <a:latin typeface="Calibri Light" pitchFamily="34" charset="0"/>
                <a:ea typeface="Times New Roman" pitchFamily="18" charset="0"/>
                <a:cs typeface="Times New Roman" pitchFamily="18" charset="0"/>
              </a:rPr>
              <a:t>Портфолио</a:t>
            </a:r>
            <a:endParaRPr kumimoji="0" lang="ru-RU" sz="7200" b="1" i="0" u="none" strike="noStrike" cap="none" normalizeH="0" baseline="0" dirty="0" smtClean="0">
              <a:ln>
                <a:noFill/>
              </a:ln>
              <a:solidFill>
                <a:srgbClr val="D419FF"/>
              </a:solidFill>
              <a:effectLst/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E80061"/>
                </a:solidFill>
                <a:effectLst/>
                <a:latin typeface="Calibri Light" pitchFamily="34" charset="0"/>
                <a:ea typeface="Times New Roman" pitchFamily="18" charset="0"/>
                <a:cs typeface="Times New Roman" pitchFamily="18" charset="0"/>
              </a:rPr>
              <a:t>( творческий отчет за период с 2016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E80061"/>
                </a:solidFill>
                <a:effectLst/>
                <a:latin typeface="Calibri Light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E80061"/>
                </a:solidFill>
                <a:effectLst/>
                <a:latin typeface="Calibri Light" pitchFamily="34" charset="0"/>
                <a:ea typeface="Times New Roman" pitchFamily="18" charset="0"/>
                <a:cs typeface="Times New Roman" pitchFamily="18" charset="0"/>
              </a:rPr>
              <a:t>по 2021 год)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2AD6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учителя начальных классов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4B98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Степаненко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4B98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Ольги Григорьевны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для презентации\slide_29.jpg"/>
          <p:cNvPicPr/>
          <p:nvPr/>
        </p:nvPicPr>
        <p:blipFill>
          <a:blip r:embed="rId3" cstate="print"/>
          <a:srcRect l="8658" t="7045" r="4917" b="80455"/>
          <a:stretch>
            <a:fillRect/>
          </a:stretch>
        </p:blipFill>
        <p:spPr bwMode="auto">
          <a:xfrm>
            <a:off x="2123728" y="116632"/>
            <a:ext cx="5133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ля презентации\slide_29.jpg"/>
          <p:cNvPicPr/>
          <p:nvPr/>
        </p:nvPicPr>
        <p:blipFill>
          <a:blip r:embed="rId3" cstate="print"/>
          <a:srcRect l="10743" t="24772" r="7964" b="53410"/>
          <a:stretch>
            <a:fillRect/>
          </a:stretch>
        </p:blipFill>
        <p:spPr bwMode="auto">
          <a:xfrm>
            <a:off x="179512" y="908720"/>
            <a:ext cx="36004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ля презентации\slide_31.jpg"/>
          <p:cNvPicPr/>
          <p:nvPr/>
        </p:nvPicPr>
        <p:blipFill>
          <a:blip r:embed="rId4" cstate="print"/>
          <a:srcRect l="10583" t="25214" r="7322" b="42094"/>
          <a:stretch>
            <a:fillRect/>
          </a:stretch>
        </p:blipFill>
        <p:spPr bwMode="auto">
          <a:xfrm>
            <a:off x="3923928" y="764704"/>
            <a:ext cx="4876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для презентации\slide_32.jpg"/>
          <p:cNvPicPr/>
          <p:nvPr/>
        </p:nvPicPr>
        <p:blipFill>
          <a:blip r:embed="rId5" cstate="print"/>
          <a:srcRect l="10262" t="23077" r="6841" b="46367"/>
          <a:stretch>
            <a:fillRect/>
          </a:stretch>
        </p:blipFill>
        <p:spPr bwMode="auto">
          <a:xfrm>
            <a:off x="107504" y="2420888"/>
            <a:ext cx="49244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для презентации\slide_33.jpg"/>
          <p:cNvPicPr/>
          <p:nvPr/>
        </p:nvPicPr>
        <p:blipFill>
          <a:blip r:embed="rId6" cstate="print"/>
          <a:srcRect l="12026" t="23291" r="7483" b="29487"/>
          <a:stretch>
            <a:fillRect/>
          </a:stretch>
        </p:blipFill>
        <p:spPr bwMode="auto">
          <a:xfrm>
            <a:off x="5148064" y="2276872"/>
            <a:ext cx="34563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ля презентации\slide_40.jpg"/>
          <p:cNvPicPr/>
          <p:nvPr/>
        </p:nvPicPr>
        <p:blipFill>
          <a:blip r:embed="rId7" cstate="print"/>
          <a:srcRect l="9300" t="7479" r="5238" b="49359"/>
          <a:stretch>
            <a:fillRect/>
          </a:stretch>
        </p:blipFill>
        <p:spPr bwMode="auto">
          <a:xfrm>
            <a:off x="2915816" y="4221088"/>
            <a:ext cx="44958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7" name="Рисунок 26" descr="C:\Users\Evgeniy\Downloads\img8 (1).jpg"/>
          <p:cNvPicPr/>
          <p:nvPr/>
        </p:nvPicPr>
        <p:blipFill>
          <a:blip r:embed="rId3" cstate="print"/>
          <a:srcRect l="1603" t="4283" r="3153" b="75588"/>
          <a:stretch>
            <a:fillRect/>
          </a:stretch>
        </p:blipFill>
        <p:spPr bwMode="auto">
          <a:xfrm>
            <a:off x="1835696" y="332656"/>
            <a:ext cx="56578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Evgeniy\Downloads\img8 (1).jpg"/>
          <p:cNvPicPr/>
          <p:nvPr/>
        </p:nvPicPr>
        <p:blipFill>
          <a:blip r:embed="rId3" cstate="print"/>
          <a:srcRect l="5933" t="27350" r="7643" b="5983"/>
          <a:stretch>
            <a:fillRect/>
          </a:stretch>
        </p:blipFill>
        <p:spPr bwMode="auto">
          <a:xfrm>
            <a:off x="179512" y="1268760"/>
            <a:ext cx="2592288" cy="1512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Рисунок 28" descr="C:\Users\Evgeniy\Downloads\img9 (1).jpg"/>
          <p:cNvPicPr/>
          <p:nvPr/>
        </p:nvPicPr>
        <p:blipFill>
          <a:blip r:embed="rId4" cstate="print"/>
          <a:srcRect l="3688" t="29060" r="4757" b="3846"/>
          <a:stretch>
            <a:fillRect/>
          </a:stretch>
        </p:blipFill>
        <p:spPr bwMode="auto">
          <a:xfrm>
            <a:off x="6156176" y="1340768"/>
            <a:ext cx="2664296" cy="14954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" name="Рисунок 29" descr="C:\Users\Evgeniy\Downloads\img11.jpg"/>
          <p:cNvPicPr/>
          <p:nvPr/>
        </p:nvPicPr>
        <p:blipFill>
          <a:blip r:embed="rId5" cstate="print"/>
          <a:srcRect l="6253" t="46581" r="11331"/>
          <a:stretch>
            <a:fillRect/>
          </a:stretch>
        </p:blipFill>
        <p:spPr bwMode="auto">
          <a:xfrm>
            <a:off x="2555776" y="1340768"/>
            <a:ext cx="3600053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Рисунок 31" descr="C:\Users\Evgeniy\Downloads\img12 (2).jpg"/>
          <p:cNvPicPr/>
          <p:nvPr/>
        </p:nvPicPr>
        <p:blipFill>
          <a:blip r:embed="rId6" cstate="print"/>
          <a:srcRect l="4810" t="28205" r="5238" b="8974"/>
          <a:stretch>
            <a:fillRect/>
          </a:stretch>
        </p:blipFill>
        <p:spPr bwMode="auto">
          <a:xfrm>
            <a:off x="6156176" y="3284984"/>
            <a:ext cx="2815779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 descr="C:\Users\Evgeniy\Downloads\0024-024-Tipovye-zadanija-poznavatelnykh-UUD.jpg"/>
          <p:cNvPicPr/>
          <p:nvPr/>
        </p:nvPicPr>
        <p:blipFill>
          <a:blip r:embed="rId7" cstate="print"/>
          <a:srcRect l="6253" t="20343" r="9407" b="12634"/>
          <a:stretch>
            <a:fillRect/>
          </a:stretch>
        </p:blipFill>
        <p:spPr bwMode="auto">
          <a:xfrm>
            <a:off x="179512" y="3212976"/>
            <a:ext cx="2867025" cy="1924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D:\для презентации\img8 (1).jpg"/>
          <p:cNvPicPr/>
          <p:nvPr/>
        </p:nvPicPr>
        <p:blipFill>
          <a:blip r:embed="rId8" cstate="print"/>
          <a:srcRect l="15072" t="14316" r="16141" b="20727"/>
          <a:stretch>
            <a:fillRect/>
          </a:stretch>
        </p:blipFill>
        <p:spPr bwMode="auto">
          <a:xfrm>
            <a:off x="3275856" y="3212976"/>
            <a:ext cx="2724150" cy="2000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Рисунок 34" descr="C:\Users\Evgeniy\Downloads\img9 (3).jpg"/>
          <p:cNvPicPr/>
          <p:nvPr/>
        </p:nvPicPr>
        <p:blipFill>
          <a:blip r:embed="rId9" cstate="print"/>
          <a:srcRect l="7857" t="23932" r="9407" b="35897"/>
          <a:stretch>
            <a:fillRect/>
          </a:stretch>
        </p:blipFill>
        <p:spPr bwMode="auto">
          <a:xfrm>
            <a:off x="3419872" y="5301208"/>
            <a:ext cx="3162300" cy="155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Evgeniy\Downloads\slide_17.jpg"/>
          <p:cNvPicPr/>
          <p:nvPr/>
        </p:nvPicPr>
        <p:blipFill>
          <a:blip r:embed="rId3" cstate="print"/>
          <a:srcRect b="76442"/>
          <a:stretch>
            <a:fillRect/>
          </a:stretch>
        </p:blipFill>
        <p:spPr bwMode="auto">
          <a:xfrm>
            <a:off x="1835696" y="-171400"/>
            <a:ext cx="5940425" cy="105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Evgeniy\Downloads\slide-20.jpg"/>
          <p:cNvPicPr/>
          <p:nvPr/>
        </p:nvPicPr>
        <p:blipFill>
          <a:blip r:embed="rId4" cstate="print"/>
          <a:srcRect l="2245" t="19658" r="4115" b="12821"/>
          <a:stretch>
            <a:fillRect/>
          </a:stretch>
        </p:blipFill>
        <p:spPr bwMode="auto">
          <a:xfrm>
            <a:off x="1907704" y="908720"/>
            <a:ext cx="55626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Evgeniy\Downloads\slide_17.jpg"/>
          <p:cNvPicPr/>
          <p:nvPr/>
        </p:nvPicPr>
        <p:blipFill>
          <a:blip r:embed="rId3" cstate="print"/>
          <a:srcRect t="55556" b="11538"/>
          <a:stretch>
            <a:fillRect/>
          </a:stretch>
        </p:blipFill>
        <p:spPr bwMode="auto">
          <a:xfrm>
            <a:off x="1763688" y="3861048"/>
            <a:ext cx="59404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Evgeniy\Desktop\Фото\IMG0609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1609725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-99392"/>
            <a:ext cx="1359024" cy="1812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32856"/>
            <a:ext cx="1682552" cy="2244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Evgeniy\Desktop\Фото\SAM_158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4869160"/>
            <a:ext cx="2411760" cy="18573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 descr="C:\Users\Evgeniy\Desktop\Фото\SAM_1615.JPG"/>
          <p:cNvPicPr/>
          <p:nvPr/>
        </p:nvPicPr>
        <p:blipFill>
          <a:blip r:embed="rId9" cstate="print"/>
          <a:srcRect l="5424" t="27429" r="28579"/>
          <a:stretch>
            <a:fillRect/>
          </a:stretch>
        </p:blipFill>
        <p:spPr bwMode="auto">
          <a:xfrm>
            <a:off x="7058025" y="4509120"/>
            <a:ext cx="20859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LeftFacing"/>
            <a:lightRig rig="threePt" dir="t"/>
          </a:scene3d>
        </p:spPr>
      </p:pic>
      <p:pic>
        <p:nvPicPr>
          <p:cNvPr id="15" name="Рисунок 14" descr="C:\Users\Evgeniy\Desktop\Фото\20210121_085459_mfnr.jpg"/>
          <p:cNvPicPr/>
          <p:nvPr/>
        </p:nvPicPr>
        <p:blipFill>
          <a:blip r:embed="rId10" cstate="print"/>
          <a:srcRect l="31787" b="23291"/>
          <a:stretch>
            <a:fillRect/>
          </a:stretch>
        </p:blipFill>
        <p:spPr bwMode="auto">
          <a:xfrm flipH="1" flipV="1">
            <a:off x="7380312" y="2060848"/>
            <a:ext cx="1619672" cy="2400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Evgeniy\Pictures\20210121_092042_mfnr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5856" y="5301208"/>
            <a:ext cx="31683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-62113"/>
            <a:ext cx="33123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Курсы повышения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квалификации: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Evgeniy\AppData\Local\Microsoft\Windows\INetCache\Content.Word\20210130_191815_mfnr.jpg"/>
          <p:cNvPicPr/>
          <p:nvPr/>
        </p:nvPicPr>
        <p:blipFill>
          <a:blip r:embed="rId3" cstate="print"/>
          <a:srcRect l="41020" r="1435"/>
          <a:stretch>
            <a:fillRect/>
          </a:stretch>
        </p:blipFill>
        <p:spPr bwMode="auto">
          <a:xfrm rot="5400000">
            <a:off x="935596" y="224644"/>
            <a:ext cx="2520280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860032" y="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Участие в семинарах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C:\Users\Evgeniy\Desktop\Семинары\Степаненк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861048"/>
            <a:ext cx="35283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Evgeniy\Pictures\20210130_200124_mfnr.jpg"/>
          <p:cNvPicPr/>
          <p:nvPr/>
        </p:nvPicPr>
        <p:blipFill>
          <a:blip r:embed="rId5" cstate="print"/>
          <a:srcRect l="3125"/>
          <a:stretch>
            <a:fillRect/>
          </a:stretch>
        </p:blipFill>
        <p:spPr bwMode="auto">
          <a:xfrm>
            <a:off x="6660232" y="548680"/>
            <a:ext cx="223224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Evgeniy\Pictures\20210130_200153_mfnr.jpg"/>
          <p:cNvPicPr/>
          <p:nvPr/>
        </p:nvPicPr>
        <p:blipFill>
          <a:blip r:embed="rId6" cstate="print"/>
          <a:srcRect r="2851"/>
          <a:stretch>
            <a:fillRect/>
          </a:stretch>
        </p:blipFill>
        <p:spPr bwMode="auto">
          <a:xfrm>
            <a:off x="4355976" y="548680"/>
            <a:ext cx="223224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Users\Evgeniy\Desktop\Сертификаты\Степаненко О.Г.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861048"/>
            <a:ext cx="3609975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275856" y="-17140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FF0000"/>
                </a:solidFill>
              </a:rPr>
              <a:t>         </a:t>
            </a:r>
            <a:r>
              <a:rPr lang="uk-UA" sz="3600" b="1" dirty="0" err="1" smtClean="0">
                <a:solidFill>
                  <a:srgbClr val="FFFF00"/>
                </a:solidFill>
              </a:rPr>
              <a:t>Вебинары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 descr="C:\Users\Evgeniy\AppData\Local\Microsoft\Windows\INetCache\Content.Word\20210130_202738_mfnr.jpg"/>
          <p:cNvPicPr/>
          <p:nvPr/>
        </p:nvPicPr>
        <p:blipFill>
          <a:blip r:embed="rId3" cstate="print"/>
          <a:srcRect l="51221" t="2587" r="2077" b="9245"/>
          <a:stretch>
            <a:fillRect/>
          </a:stretch>
        </p:blipFill>
        <p:spPr bwMode="auto">
          <a:xfrm rot="5400000">
            <a:off x="193174" y="202362"/>
            <a:ext cx="2300199" cy="1895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Evgeniy\AppData\Local\Microsoft\Windows\INetCache\Content.Word\20210130_202726_mfnr.jpg"/>
          <p:cNvPicPr/>
          <p:nvPr/>
        </p:nvPicPr>
        <p:blipFill>
          <a:blip r:embed="rId4" cstate="print"/>
          <a:srcRect l="48131" t="8196" r="4289" b="3851"/>
          <a:stretch>
            <a:fillRect/>
          </a:stretch>
        </p:blipFill>
        <p:spPr bwMode="auto">
          <a:xfrm rot="5400000">
            <a:off x="2123727" y="216025"/>
            <a:ext cx="2304258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Evgeniy\AppData\Local\Microsoft\Windows\INetCache\Content.Word\20210130_202713_mfnr.jpg"/>
          <p:cNvPicPr/>
          <p:nvPr/>
        </p:nvPicPr>
        <p:blipFill>
          <a:blip r:embed="rId5" cstate="print"/>
          <a:srcRect l="51067" t="5286" b="6593"/>
          <a:stretch>
            <a:fillRect/>
          </a:stretch>
        </p:blipFill>
        <p:spPr bwMode="auto">
          <a:xfrm rot="5400000">
            <a:off x="4283968" y="620688"/>
            <a:ext cx="2304256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Evgeniy\AppData\Local\Microsoft\Windows\INetCache\Content.Word\20210130_202701_mfnr.jpg"/>
          <p:cNvPicPr/>
          <p:nvPr/>
        </p:nvPicPr>
        <p:blipFill>
          <a:blip r:embed="rId6" cstate="print"/>
          <a:srcRect l="50837" t="6804" r="3718" b="10190"/>
          <a:stretch>
            <a:fillRect/>
          </a:stretch>
        </p:blipFill>
        <p:spPr bwMode="auto">
          <a:xfrm rot="5400000">
            <a:off x="3563198" y="4437802"/>
            <a:ext cx="1711266" cy="2717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Users\Evgeniy\AppData\Local\Microsoft\Windows\INetCache\Content.Word\20210130_202646_mfnr.jpg"/>
          <p:cNvPicPr/>
          <p:nvPr/>
        </p:nvPicPr>
        <p:blipFill>
          <a:blip r:embed="rId7" cstate="print"/>
          <a:srcRect l="52971" t="14643" r="6761" b="11566"/>
          <a:stretch>
            <a:fillRect/>
          </a:stretch>
        </p:blipFill>
        <p:spPr bwMode="auto">
          <a:xfrm rot="5400000">
            <a:off x="4644007" y="2780929"/>
            <a:ext cx="2304257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Evgeniy\AppData\Local\Microsoft\Windows\INetCache\Content.Word\20210130_202630_mfnr.jpg"/>
          <p:cNvPicPr/>
          <p:nvPr/>
        </p:nvPicPr>
        <p:blipFill>
          <a:blip r:embed="rId8" cstate="print"/>
          <a:srcRect l="48440" t="7172" r="8096" b="12514"/>
          <a:stretch>
            <a:fillRect/>
          </a:stretch>
        </p:blipFill>
        <p:spPr bwMode="auto">
          <a:xfrm rot="5400000">
            <a:off x="6448360" y="211872"/>
            <a:ext cx="2304256" cy="1880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Users\Evgeniy\AppData\Local\Microsoft\Windows\INetCache\Content.Word\20210130_202616_mfnr.jpg"/>
          <p:cNvPicPr/>
          <p:nvPr/>
        </p:nvPicPr>
        <p:blipFill>
          <a:blip r:embed="rId9" cstate="print"/>
          <a:srcRect l="42312" t="6587" r="9772" b="6063"/>
          <a:stretch>
            <a:fillRect/>
          </a:stretch>
        </p:blipFill>
        <p:spPr bwMode="auto">
          <a:xfrm rot="5400000">
            <a:off x="395535" y="4769767"/>
            <a:ext cx="2304258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Users\Evgeniy\AppData\Local\Microsoft\Windows\INetCache\Content.Word\20210130_202604_mfnr.jpg"/>
          <p:cNvPicPr/>
          <p:nvPr/>
        </p:nvPicPr>
        <p:blipFill>
          <a:blip r:embed="rId10" cstate="print"/>
          <a:srcRect l="47771" t="8665" b="5503"/>
          <a:stretch>
            <a:fillRect/>
          </a:stretch>
        </p:blipFill>
        <p:spPr bwMode="auto">
          <a:xfrm rot="5400000">
            <a:off x="2267744" y="2564904"/>
            <a:ext cx="2304256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C:\Users\Evgeniy\AppData\Local\Microsoft\Windows\INetCache\Content.Word\20210130_202528_mfnr.jpg"/>
          <p:cNvPicPr/>
          <p:nvPr/>
        </p:nvPicPr>
        <p:blipFill>
          <a:blip r:embed="rId11" cstate="print"/>
          <a:srcRect l="47204" t="6115" r="7272" b="11311"/>
          <a:stretch>
            <a:fillRect/>
          </a:stretch>
        </p:blipFill>
        <p:spPr bwMode="auto">
          <a:xfrm rot="5400000">
            <a:off x="338907" y="2477517"/>
            <a:ext cx="2304256" cy="175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C:\Users\Evgeniy\AppData\Local\Microsoft\Windows\INetCache\Content.Word\20210130_210150_mfnr.jpg"/>
          <p:cNvPicPr/>
          <p:nvPr/>
        </p:nvPicPr>
        <p:blipFill>
          <a:blip r:embed="rId12" cstate="print"/>
          <a:srcRect l="24343" t="3099" r="5648" b="3634"/>
          <a:stretch>
            <a:fillRect/>
          </a:stretch>
        </p:blipFill>
        <p:spPr bwMode="auto">
          <a:xfrm rot="5400000">
            <a:off x="6747110" y="2766058"/>
            <a:ext cx="2257038" cy="1710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C:\Users\Evgeniy\AppData\Local\Microsoft\Windows\INetCache\Content.Word\20210130_210139_mfnr.jpg"/>
          <p:cNvPicPr/>
          <p:nvPr/>
        </p:nvPicPr>
        <p:blipFill>
          <a:blip r:embed="rId13" cstate="print"/>
          <a:srcRect l="22593" t="2339" r="2229" b="5278"/>
          <a:stretch>
            <a:fillRect/>
          </a:stretch>
        </p:blipFill>
        <p:spPr bwMode="auto">
          <a:xfrm rot="5400000">
            <a:off x="6457900" y="4855468"/>
            <a:ext cx="2132856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C:\Users\Evgeniy\AppData\Local\Microsoft\Windows\INetCache\Content.Word\20210130_202459_mfnr.jpg"/>
          <p:cNvPicPr/>
          <p:nvPr/>
        </p:nvPicPr>
        <p:blipFill>
          <a:blip r:embed="rId3" cstate="print"/>
          <a:srcRect l="45041" r="2895" b="5416"/>
          <a:stretch>
            <a:fillRect/>
          </a:stretch>
        </p:blipFill>
        <p:spPr bwMode="auto">
          <a:xfrm rot="5400000">
            <a:off x="124574" y="198954"/>
            <a:ext cx="2270117" cy="187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Evgeniy\AppData\Local\Microsoft\Windows\INetCache\Content.Word\20210130_202432_mfnr.jpg"/>
          <p:cNvPicPr/>
          <p:nvPr/>
        </p:nvPicPr>
        <p:blipFill>
          <a:blip r:embed="rId4" cstate="print"/>
          <a:srcRect l="42931" t="9166" r="2461" b="4393"/>
          <a:stretch>
            <a:fillRect/>
          </a:stretch>
        </p:blipFill>
        <p:spPr bwMode="auto">
          <a:xfrm rot="5400000">
            <a:off x="6856104" y="4097223"/>
            <a:ext cx="2488575" cy="187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Evgeniy\Desktop\Сертификаты\Certificate_59090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92896"/>
            <a:ext cx="2160240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Evgeniy\Desktop\Сертификаты\Certificate_590907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-171400"/>
            <a:ext cx="2172841" cy="3114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Users\Evgeniy\Desktop\Сертификаты\Certificate_590923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0"/>
            <a:ext cx="2305050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Evgeniy\Desktop\Сертификаты\Certificate_590951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3068960"/>
            <a:ext cx="2233042" cy="3667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Users\Evgeniy\Desktop\Сертификаты\Certificate_590952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3284984"/>
            <a:ext cx="2257425" cy="331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Users\Evgeniy\Desktop\Сертификаты\Certificate_590921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55768" y="260648"/>
            <a:ext cx="2088232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591889" y="-102205"/>
            <a:ext cx="59602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10F9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Распространение передового опыта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10F9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D:\для аттестации награды\Сертификат проекта infourok.ru №10501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04664"/>
            <a:ext cx="1743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для аттестации награды\Свидетельство проекта infourok.ru №8038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-171400"/>
            <a:ext cx="136815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для аттестации награды\Свидетельство проекта infourok.ru №8041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04664"/>
            <a:ext cx="12241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ля аттестации награды\Свидетельство проекта infourok.ru №80405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5" y="764704"/>
            <a:ext cx="1152128" cy="183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для аттестации награды\Свидетельство проекта infourok.ru №80425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764704"/>
            <a:ext cx="1224136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для аттестации награды\Свидетельство проекта infourok.ru №80418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-171400"/>
            <a:ext cx="1397695" cy="220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для аттестации награды\Свидетельство проекта infourok.ru №90761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404664"/>
            <a:ext cx="1296144" cy="205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для аттестации награды\Свидетельство проекта infourok.ru №91086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2492896"/>
            <a:ext cx="15476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для аттестации награды\Свидетельство проекта infourok.ru №91090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91680" y="2636912"/>
            <a:ext cx="14401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для аттестации награды\Свидетельство проекта infourok.ru №1290750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31840" y="2492896"/>
            <a:ext cx="1512168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для аттестации награды\Свидетельство проекта infourok.ru №910937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6016" y="2636912"/>
            <a:ext cx="1340545" cy="205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для аттестации награды\Свидетельство проекта infourok.ru №ВИ18175298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84168" y="2564904"/>
            <a:ext cx="144016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для аттестации награды\Свидетельство проекта infourok.ru №ПИ94482071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96336" y="2276872"/>
            <a:ext cx="134944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для аттестации награды\Свидетельство проекта infourok.ru №ЭО93518190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31840" y="4725144"/>
            <a:ext cx="155257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Для портфолии и отчета\Свидетельство проекта infourok.ru №ВС48851477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76056" y="4725144"/>
            <a:ext cx="1512168" cy="201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Для портфолии и отчета\Свидетельство проекта infourok.ru №СГ01235951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92280" y="4581128"/>
            <a:ext cx="14401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627784" y="1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Методическая   деятельность.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404664"/>
            <a:ext cx="74888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Выступления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23528" y="485473"/>
            <a:ext cx="67687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lang="uk-UA" sz="1200" dirty="0" smtClean="0">
                <a:latin typeface="Calibri" pitchFamily="34" charset="0"/>
                <a:cs typeface="Times New Roman" pitchFamily="18" charset="0"/>
              </a:rPr>
              <a:t>   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764704"/>
            <a:ext cx="8070799" cy="584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Формирование </a:t>
            </a:r>
            <a:r>
              <a:rPr lang="ru-RU" dirty="0" err="1" smtClean="0"/>
              <a:t>метапредметных</a:t>
            </a:r>
            <a:r>
              <a:rPr lang="ru-RU" dirty="0" smtClean="0"/>
              <a:t> УУД у учащихся на уроках в начальной </a:t>
            </a:r>
          </a:p>
          <a:p>
            <a:r>
              <a:rPr lang="ru-RU" dirty="0" smtClean="0"/>
              <a:t>    школе. ( ШПНМК)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Особенности современного урока в начальной школе. (ШПМНК)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Предметные результаты освоения примерной программы НОО по</a:t>
            </a:r>
          </a:p>
          <a:p>
            <a:r>
              <a:rPr lang="ru-RU" dirty="0" smtClean="0"/>
              <a:t> </a:t>
            </a:r>
            <a:r>
              <a:rPr lang="ru-RU" dirty="0" smtClean="0"/>
              <a:t>   математике. (ШПНМК)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Инструментарий мониторинга учебных достижений младших школьников.</a:t>
            </a:r>
          </a:p>
          <a:p>
            <a:r>
              <a:rPr lang="ru-RU" dirty="0" smtClean="0"/>
              <a:t>    (ШПНМК)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Реализация СДП на уроках в начальной школе. ( педсовет)</a:t>
            </a:r>
          </a:p>
          <a:p>
            <a:pPr>
              <a:buFont typeface="Wingdings" pitchFamily="2" charset="2"/>
              <a:buChar char="Ø"/>
            </a:pPr>
            <a:r>
              <a:rPr lang="ru-RU" dirty="0" err="1" smtClean="0"/>
              <a:t>Деятельностный</a:t>
            </a:r>
            <a:r>
              <a:rPr lang="ru-RU" dirty="0" smtClean="0"/>
              <a:t> подход в обучении и воспитании как ресурс качественного</a:t>
            </a:r>
          </a:p>
          <a:p>
            <a:r>
              <a:rPr lang="ru-RU" dirty="0" smtClean="0"/>
              <a:t>    Образования. Технологии и приёмы реализации </a:t>
            </a:r>
            <a:r>
              <a:rPr lang="ru-RU" dirty="0" err="1" smtClean="0"/>
              <a:t>деятельностного</a:t>
            </a:r>
            <a:r>
              <a:rPr lang="ru-RU" dirty="0" smtClean="0"/>
              <a:t> подхода.</a:t>
            </a:r>
          </a:p>
          <a:p>
            <a:r>
              <a:rPr lang="ru-RU" dirty="0" smtClean="0"/>
              <a:t>    «Проблемный диалог, создание проблемной ситуации.» (педсовет)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Панорама деятельности классных руководителей в рамках воспитательной</a:t>
            </a:r>
          </a:p>
          <a:p>
            <a:r>
              <a:rPr lang="ru-RU" dirty="0" smtClean="0"/>
              <a:t>    системы работы школы. (педсовет)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Работа классных руководителей по реализации основных принципов </a:t>
            </a:r>
          </a:p>
          <a:p>
            <a:r>
              <a:rPr lang="ru-RU" dirty="0" smtClean="0"/>
              <a:t>    Концепции формирования здорового образа жизни у детей и молодёжи ДНР.</a:t>
            </a:r>
          </a:p>
          <a:p>
            <a:r>
              <a:rPr lang="ru-RU" dirty="0" smtClean="0"/>
              <a:t>    (педсовет)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Использование современных образовательных технологий от начальной к</a:t>
            </a:r>
          </a:p>
          <a:p>
            <a:r>
              <a:rPr lang="ru-RU" dirty="0" smtClean="0"/>
              <a:t>    основной школе. (ШПНМК)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627784" y="1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Методическая   деятельность.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404664"/>
            <a:ext cx="74888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Открытые уроки в рамках недели начальной школы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23528" y="485473"/>
            <a:ext cx="67687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lang="uk-UA" sz="1200" dirty="0" smtClean="0">
                <a:latin typeface="Calibri" pitchFamily="34" charset="0"/>
                <a:cs typeface="Times New Roman" pitchFamily="18" charset="0"/>
              </a:rPr>
              <a:t>   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188640"/>
            <a:ext cx="80707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Математика: «В гостях у сказки». Решение задач и выражений. (1 класс)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Русский язык: «Имена существительные, отвечающие на вопросы КТО? ЧТО?</a:t>
            </a:r>
          </a:p>
          <a:p>
            <a:r>
              <a:rPr lang="ru-RU" dirty="0" smtClean="0"/>
              <a:t>(2 класс)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Русский язык «Род имён существительных. Формирование  навыка культуры:</a:t>
            </a:r>
          </a:p>
          <a:p>
            <a:r>
              <a:rPr lang="ru-RU" dirty="0" smtClean="0"/>
              <a:t>н</a:t>
            </a:r>
            <a:r>
              <a:rPr lang="ru-RU" dirty="0" smtClean="0"/>
              <a:t>орм согласования» (3 класс)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Русский язык «Упражнения в распознавании имен существительных 3-го</a:t>
            </a:r>
          </a:p>
          <a:p>
            <a:r>
              <a:rPr lang="ru-RU" dirty="0" smtClean="0"/>
              <a:t>с</a:t>
            </a:r>
            <a:r>
              <a:rPr lang="ru-RU" dirty="0" smtClean="0"/>
              <a:t>клонения». (4 класс) – в рамках проверки начальной школы.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Окружающий мир «Когда изобрели велосипед» (1 класс)</a:t>
            </a:r>
          </a:p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Открытые воспитательные мероприятия в рамках недели начальной школы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Парад  сказочных героев (1-4 </a:t>
            </a:r>
            <a:r>
              <a:rPr lang="ru-RU" dirty="0" err="1" smtClean="0"/>
              <a:t>кл</a:t>
            </a:r>
            <a:r>
              <a:rPr lang="ru-RU" dirty="0" smtClean="0"/>
              <a:t>.)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Конкурс «Весёлый наборщик» (1-4 </a:t>
            </a:r>
            <a:r>
              <a:rPr lang="ru-RU" dirty="0" err="1" smtClean="0"/>
              <a:t>кл</a:t>
            </a:r>
            <a:r>
              <a:rPr lang="ru-RU" dirty="0" smtClean="0"/>
              <a:t>.)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Эрудит-марафон «Я знаю математику» (2класс)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Спортивная игра «В королевстве мячей» (1-4 </a:t>
            </a:r>
            <a:r>
              <a:rPr lang="ru-RU" dirty="0" err="1" smtClean="0"/>
              <a:t>кл</a:t>
            </a:r>
            <a:r>
              <a:rPr lang="ru-RU" dirty="0" smtClean="0"/>
              <a:t>.)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Урок- путешествие «Доброта шагает рядом» (3класс)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dirty="0" smtClean="0"/>
              <a:t>Конкурс «Весёлый экзамен» (1-4 </a:t>
            </a:r>
            <a:r>
              <a:rPr lang="ru-RU" dirty="0" err="1" smtClean="0"/>
              <a:t>кл</a:t>
            </a:r>
            <a:r>
              <a:rPr lang="ru-RU" dirty="0" smtClean="0"/>
              <a:t>.)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627784" y="1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Методическая   деятельность.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404664"/>
            <a:ext cx="74888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Открытые воспитательные  часы в рамках класса и школы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23528" y="485473"/>
            <a:ext cx="67687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lang="uk-UA" sz="1200" dirty="0" smtClean="0">
                <a:latin typeface="Calibri" pitchFamily="34" charset="0"/>
                <a:cs typeface="Times New Roman" pitchFamily="18" charset="0"/>
              </a:rPr>
              <a:t>   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3201" y="-171400"/>
            <a:ext cx="807079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Первый урок «Читай! Умей! Живи ярко! (1 класс)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Праздник «До свидания, Азбука!» (1 класс)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День Матери (2 класс)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«Спасатель – профессия героическая» (3 класс)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Первый урок «5 лет ДНР. Растем вместе с республикой» (4 класс)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Конкурс «Мой класс – это ….» ( 4 класс)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Инсценировка сказки «В гостях у ПДД». (1 класс)</a:t>
            </a:r>
          </a:p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Методическая работа в школе: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Образовательная программа «Школа будущего первоклассника»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Программа пришкольного лагеря с дневным пребыванием детей </a:t>
            </a:r>
          </a:p>
          <a:p>
            <a:r>
              <a:rPr lang="ru-RU" dirty="0" smtClean="0"/>
              <a:t>«Разноцветные ладошки».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Апробация методического пособия: «Проверочные работы по русскому языку в начальной школе. Методическое пособие: 1-4классы.</a:t>
            </a:r>
            <a:r>
              <a:rPr lang="en-US" dirty="0" smtClean="0"/>
              <a:t>/</a:t>
            </a:r>
            <a:r>
              <a:rPr lang="ru-RU" dirty="0" smtClean="0"/>
              <a:t> Сост. Грабовая Г.С. и др. – Донецк: Истоки,2017».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dirty="0" smtClean="0"/>
              <a:t>Секретарь аттестационной комиссии.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Постоянный читатель рассылки Современный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smtClean="0"/>
              <a:t>                                                   Учительский </a:t>
            </a:r>
            <a:r>
              <a:rPr lang="ru-RU" dirty="0" smtClean="0"/>
              <a:t>портал.</a:t>
            </a:r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 descr="C:\Users\Evgeniy\AppData\Local\Microsoft\Windows\INetCache\Content.Word\20210131_163014_mfnr.jpg"/>
          <p:cNvPicPr/>
          <p:nvPr/>
        </p:nvPicPr>
        <p:blipFill>
          <a:blip r:embed="rId3" cstate="print"/>
          <a:srcRect l="10732" t="9061" b="7739"/>
          <a:stretch>
            <a:fillRect/>
          </a:stretch>
        </p:blipFill>
        <p:spPr bwMode="auto">
          <a:xfrm rot="5400000">
            <a:off x="6048164" y="4905164"/>
            <a:ext cx="1944216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d0b7d0b5d0bbd0b5d0bdd196-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39749" y="-660796"/>
            <a:ext cx="10223500" cy="8179594"/>
          </a:xfrm>
          <a:prstGeom prst="rect">
            <a:avLst/>
          </a:prstGeom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-218782"/>
            <a:ext cx="9144001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E8006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Структура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E8006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портфолио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E8006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Общие сведения о педагоге.                                                5. Достижения учеников.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Фамилия, имя, отчество.                                                                          - Результаты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участия в конкурсах, олимпиадах.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Образование.                                                                                            -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Проектные работы учащихся.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Специальность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                                                                                         </a:t>
            </a:r>
            <a:r>
              <a:rPr lang="ru-RU" sz="1400" dirty="0" smtClean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6. Внеурочная деятельность</a:t>
            </a:r>
            <a:r>
              <a:rPr lang="ru-RU" sz="1400" dirty="0" smtClean="0">
                <a:solidFill>
                  <a:srgbClr val="262626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Квалификация.                                                                                             - Результаты участия  во внеурочных конкурсах.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Педагогический стаж.                                                                                 - Фото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галерея занятий.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Категория.                                                                                                   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-</a:t>
            </a:r>
            <a:r>
              <a:rPr lang="ru-RU" sz="1400" dirty="0" smtClean="0">
                <a:solidFill>
                  <a:srgbClr val="262626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Связь школы и семьи.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Личное педагогическое кредо.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2. Самообразование учителя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                                                  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Тема самообразования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                                                                            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4343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Курсы повышения квалификации.                                                           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4343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Участие в семинарах,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4343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вебинарах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4343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конференциях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3. Распространение передового опыта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                                    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4343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Публикации.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4343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Методическая деятельность.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4343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Открытые уроки.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4343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Участие в конкурсах.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4.Достижения учителя.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4343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Сертификаты, благодарности.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4343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Грамоты.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43434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Мониторинг качества знаний.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7030A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7030A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7030A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://i.ytimg.com/vi/dOedpiVjavU/maxresdefaul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348880"/>
            <a:ext cx="3744416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627784" y="-99392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Методическая   деятельность.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332656"/>
            <a:ext cx="74888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Методическая работа в городе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23528" y="485473"/>
            <a:ext cx="67687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52475" algn="l"/>
              </a:tabLst>
            </a:pPr>
            <a:r>
              <a:rPr lang="uk-UA" sz="1200" dirty="0" smtClean="0">
                <a:latin typeface="Calibri" pitchFamily="34" charset="0"/>
                <a:cs typeface="Times New Roman" pitchFamily="18" charset="0"/>
              </a:rPr>
              <a:t>   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3201" y="-459432"/>
            <a:ext cx="80707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sz="1400" dirty="0" smtClean="0"/>
              <a:t>Научно-педагогический альманах «Траектория педагогического искусства»</a:t>
            </a:r>
          </a:p>
          <a:p>
            <a:r>
              <a:rPr lang="ru-RU" sz="1400" dirty="0" smtClean="0"/>
              <a:t>(участие);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</a:t>
            </a:r>
            <a:r>
              <a:rPr lang="ru-RU" sz="1400" dirty="0" smtClean="0"/>
              <a:t>Муниципальный этап конкурса «Методический шедевр 2017» (участие) –</a:t>
            </a:r>
          </a:p>
          <a:p>
            <a:r>
              <a:rPr lang="ru-RU" sz="1400" dirty="0" smtClean="0"/>
              <a:t>сертификат;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Муниципальный этап Смотра методического мастерства «Методический </a:t>
            </a:r>
          </a:p>
          <a:p>
            <a:r>
              <a:rPr lang="ru-RU" sz="1400" dirty="0" smtClean="0"/>
              <a:t>ш</a:t>
            </a:r>
            <a:r>
              <a:rPr lang="ru-RU" sz="1400" dirty="0" smtClean="0"/>
              <a:t>едевр» (2019г., участие) – грамота;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Динамическая группа «Современный урок в начальной школе»;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</a:t>
            </a:r>
            <a:r>
              <a:rPr lang="ru-RU" sz="1400" dirty="0" smtClean="0"/>
              <a:t>Фокус – группа от 1 по 4 класс;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</a:t>
            </a:r>
            <a:r>
              <a:rPr lang="ru-RU" sz="1400" dirty="0" smtClean="0"/>
              <a:t>Фокус – группа по теме «Метод проектов в начальной школе. Особенности</a:t>
            </a:r>
          </a:p>
          <a:p>
            <a:r>
              <a:rPr lang="ru-RU" sz="1400" dirty="0" smtClean="0"/>
              <a:t>о</a:t>
            </a:r>
            <a:r>
              <a:rPr lang="ru-RU" sz="1400" dirty="0" smtClean="0"/>
              <a:t>рганизации проектной деятельности»;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Член группы по апробации методического пособия:</a:t>
            </a:r>
            <a:r>
              <a:rPr lang="ru-RU" sz="1400" dirty="0" smtClean="0"/>
              <a:t> «Проверочные работы по русскому языку в начальной школе. Методическое пособие: 1-4классы.</a:t>
            </a:r>
            <a:r>
              <a:rPr lang="en-US" sz="1400" dirty="0" smtClean="0"/>
              <a:t>/</a:t>
            </a:r>
            <a:r>
              <a:rPr lang="ru-RU" sz="1400" dirty="0" smtClean="0"/>
              <a:t> Сост. Грабовая Г.С. и др. – Донецк: Истоки,2017</a:t>
            </a:r>
            <a:r>
              <a:rPr lang="ru-RU" sz="1400" dirty="0" smtClean="0"/>
              <a:t>».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</a:t>
            </a:r>
            <a:r>
              <a:rPr lang="ru-RU" sz="1400" dirty="0" smtClean="0"/>
              <a:t>Виртуальная выставка-презентация «Современное образование в ДНР -2020»</a:t>
            </a:r>
          </a:p>
          <a:p>
            <a:r>
              <a:rPr lang="ru-RU" sz="1400" dirty="0" smtClean="0"/>
              <a:t>(участие);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Член группы по апробации Примерной программы по учебному предмету</a:t>
            </a:r>
          </a:p>
          <a:p>
            <a:r>
              <a:rPr lang="ru-RU" sz="1400" dirty="0" smtClean="0"/>
              <a:t>«Окружающий мир» (включая УГДД);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/>
              <a:t> Член комиссии конкурса «Эрудит» в номинации «Русский язык»;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 descr="C:\Users\Evgeniy\Pictures\Снимок экрана 2021-02-18 22033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509120"/>
            <a:ext cx="2808312" cy="1677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555776" y="-102205"/>
            <a:ext cx="37444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Открытые уроки: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 t="16925" b="5113"/>
          <a:stretch>
            <a:fillRect/>
          </a:stretch>
        </p:blipFill>
        <p:spPr bwMode="auto">
          <a:xfrm>
            <a:off x="4644008" y="404664"/>
            <a:ext cx="172819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19731" t="44085" r="19370" b="9494"/>
          <a:stretch>
            <a:fillRect/>
          </a:stretch>
        </p:blipFill>
        <p:spPr bwMode="auto">
          <a:xfrm>
            <a:off x="179512" y="404664"/>
            <a:ext cx="2592288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83567" y="2060848"/>
            <a:ext cx="194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До свидания, Азбука!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D:\ШКОЛА\IMG0296A.jpg"/>
          <p:cNvPicPr/>
          <p:nvPr/>
        </p:nvPicPr>
        <p:blipFill>
          <a:blip r:embed="rId5" cstate="print"/>
          <a:srcRect t="25313"/>
          <a:stretch>
            <a:fillRect/>
          </a:stretch>
        </p:blipFill>
        <p:spPr bwMode="auto">
          <a:xfrm>
            <a:off x="2843808" y="404664"/>
            <a:ext cx="180020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275856" y="184482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Урок вежливости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 descr="C:\Users\Evgeniy\Desktop\Фото\P21400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492896"/>
            <a:ext cx="1638300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Evgeniy\Desktop\Фото\P21400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2492896"/>
            <a:ext cx="1828800" cy="132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539552" y="3861048"/>
            <a:ext cx="3076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Урок математики в 1классе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7" name="Рисунок 16" descr="C:\Users\Evgeniy\Desktop\Фото\SAM_22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2492896"/>
            <a:ext cx="2219325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Evgeniy\Desktop\Фото\SAM_223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2492896"/>
            <a:ext cx="2343150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4283968" y="3861048"/>
            <a:ext cx="4007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Первый урок в 4 классе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0" name="Рисунок 19" descr="D:\ШКОЛА\SAM_176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221088"/>
            <a:ext cx="2016224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D:\ШКОЛА\SAM_1795.JPG"/>
          <p:cNvPicPr/>
          <p:nvPr/>
        </p:nvPicPr>
        <p:blipFill>
          <a:blip r:embed="rId11" cstate="print"/>
          <a:srcRect t="22892" r="25670"/>
          <a:stretch>
            <a:fillRect/>
          </a:stretch>
        </p:blipFill>
        <p:spPr bwMode="auto">
          <a:xfrm>
            <a:off x="2339752" y="4221088"/>
            <a:ext cx="172819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683568" y="5805264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День Матери во 2 классе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3" name="Рисунок 22" descr="C:\Users\Evgeniy\Desktop\Фото\20200901_105533.jpg"/>
          <p:cNvPicPr/>
          <p:nvPr/>
        </p:nvPicPr>
        <p:blipFill>
          <a:blip r:embed="rId12" cstate="print"/>
          <a:srcRect l="12122" r="19997"/>
          <a:stretch>
            <a:fillRect/>
          </a:stretch>
        </p:blipFill>
        <p:spPr bwMode="auto">
          <a:xfrm rot="5400000">
            <a:off x="4391980" y="4041069"/>
            <a:ext cx="151216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C:\Users\Evgeniy\Desktop\Фото\20200924_085311.jpg"/>
          <p:cNvPicPr/>
          <p:nvPr/>
        </p:nvPicPr>
        <p:blipFill>
          <a:blip r:embed="rId13" cstate="print"/>
          <a:srcRect l="9039" r="13285"/>
          <a:stretch>
            <a:fillRect/>
          </a:stretch>
        </p:blipFill>
        <p:spPr bwMode="auto">
          <a:xfrm rot="5400000">
            <a:off x="6552220" y="3825044"/>
            <a:ext cx="151216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4211961" y="580526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Путешествие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в страну Знаний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56176" y="580526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Театрализованное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представление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8" name="Рисунок 27" descr="https://sun9-54.userapi.com/impg/332qCZLmUHYqcLs-Aj5rFDga93TH9hLDXMXpCQ/Mg2Ux_198BQ.jpg?size=1280x960&amp;quality=96&amp;sign=9e9801ab295538668385fc15962ae6ff&amp;type=album"/>
          <p:cNvPicPr/>
          <p:nvPr/>
        </p:nvPicPr>
        <p:blipFill>
          <a:blip r:embed="rId14" cstate="print"/>
          <a:srcRect t="8640"/>
          <a:stretch>
            <a:fillRect/>
          </a:stretch>
        </p:blipFill>
        <p:spPr bwMode="auto">
          <a:xfrm>
            <a:off x="6444208" y="404664"/>
            <a:ext cx="251460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6516216" y="198884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Урок русского языка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2843808" y="11663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Участие в конкурсах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C:\Users\Evgeniy\AppData\Local\Microsoft\Windows\INetCache\Content.Word\20210131_154645_mfnr.jpg"/>
          <p:cNvPicPr/>
          <p:nvPr/>
        </p:nvPicPr>
        <p:blipFill>
          <a:blip r:embed="rId3" cstate="print"/>
          <a:srcRect t="4892" b="3091"/>
          <a:stretch>
            <a:fillRect/>
          </a:stretch>
        </p:blipFill>
        <p:spPr bwMode="auto">
          <a:xfrm rot="5400000">
            <a:off x="763657" y="1260679"/>
            <a:ext cx="4648200" cy="3368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Evgeniy\AppData\Local\Microsoft\Windows\INetCache\Content.Word\20210131_154845_mfnr.jpg"/>
          <p:cNvPicPr/>
          <p:nvPr/>
        </p:nvPicPr>
        <p:blipFill>
          <a:blip r:embed="rId4" cstate="print"/>
          <a:srcRect t="4764"/>
          <a:stretch>
            <a:fillRect/>
          </a:stretch>
        </p:blipFill>
        <p:spPr bwMode="auto">
          <a:xfrm rot="5400000">
            <a:off x="4383976" y="1312768"/>
            <a:ext cx="4680520" cy="3296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483768" y="116632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Достижения учителя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C:\Users\Evgeniy\AppData\Local\Microsoft\Windows\INetCache\Content.Word\20210131_163609_mfnr.jpg"/>
          <p:cNvPicPr/>
          <p:nvPr/>
        </p:nvPicPr>
        <p:blipFill>
          <a:blip r:embed="rId3" cstate="print"/>
          <a:srcRect l="44518" r="7926"/>
          <a:stretch>
            <a:fillRect/>
          </a:stretch>
        </p:blipFill>
        <p:spPr bwMode="auto">
          <a:xfrm rot="5400000">
            <a:off x="6012160" y="3284984"/>
            <a:ext cx="2736304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Evgeniy\AppData\Local\Microsoft\Windows\INetCache\Content.Word\20210131_161352_mfnr.jpg"/>
          <p:cNvPicPr/>
          <p:nvPr/>
        </p:nvPicPr>
        <p:blipFill>
          <a:blip r:embed="rId4" cstate="print"/>
          <a:srcRect l="38172" r="12823"/>
          <a:stretch>
            <a:fillRect/>
          </a:stretch>
        </p:blipFill>
        <p:spPr bwMode="auto">
          <a:xfrm rot="5400000">
            <a:off x="323528" y="476672"/>
            <a:ext cx="2880320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Evgeniy\AppData\Local\Microsoft\Windows\INetCache\Content.Word\20210131_161341_mfnr.jpg"/>
          <p:cNvPicPr/>
          <p:nvPr/>
        </p:nvPicPr>
        <p:blipFill>
          <a:blip r:embed="rId5" cstate="print"/>
          <a:srcRect l="37071" r="11799"/>
          <a:stretch>
            <a:fillRect/>
          </a:stretch>
        </p:blipFill>
        <p:spPr bwMode="auto">
          <a:xfrm rot="5400000">
            <a:off x="6120172" y="224644"/>
            <a:ext cx="2592288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Evgeniy\AppData\Local\Microsoft\Windows\INetCache\Content.Word\20210131_161406_mfnr.jpg"/>
          <p:cNvPicPr/>
          <p:nvPr/>
        </p:nvPicPr>
        <p:blipFill>
          <a:blip r:embed="rId6" cstate="print"/>
          <a:srcRect l="37478" t="2500" r="9510"/>
          <a:stretch>
            <a:fillRect/>
          </a:stretch>
        </p:blipFill>
        <p:spPr bwMode="auto">
          <a:xfrm rot="5400000">
            <a:off x="197260" y="3483260"/>
            <a:ext cx="2664296" cy="2699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Evgeniy\AppData\Local\Microsoft\Windows\INetCache\Content.Word\20210131_161321_mfnr.jpg"/>
          <p:cNvPicPr/>
          <p:nvPr/>
        </p:nvPicPr>
        <p:blipFill>
          <a:blip r:embed="rId7" cstate="print"/>
          <a:srcRect l="31725" r="14094"/>
          <a:stretch>
            <a:fillRect/>
          </a:stretch>
        </p:blipFill>
        <p:spPr bwMode="auto">
          <a:xfrm rot="5400000">
            <a:off x="3131739" y="4365206"/>
            <a:ext cx="2232451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Users\Evgeniy\Downloads\Сертификат проекта infourok.ru №ХГ73501751.jpg"/>
          <p:cNvPicPr/>
          <p:nvPr/>
        </p:nvPicPr>
        <p:blipFill>
          <a:blip r:embed="rId8" cstate="print"/>
          <a:srcRect l="788" r="2111"/>
          <a:stretch>
            <a:fillRect/>
          </a:stretch>
        </p:blipFill>
        <p:spPr bwMode="auto">
          <a:xfrm>
            <a:off x="3131840" y="980728"/>
            <a:ext cx="2664296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C:\Users\Evgeniy\Desktop\Благодарности\1622732-hires_piph2017-letter-or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2826197" cy="188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Evgeniy\Desktop\Благодарности\1626951-hires_piph2017-letter-prepare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869160"/>
            <a:ext cx="302433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¡ÑÐµÐ¿Ð°Ð½ÐµÐ½ÐºÐ¾ ÐÐ»ÑÐ³Ð° ÐÑÐ¸Ð³Ð¾ÑÑÐµÐ²Ð½Ð°. Ð±Ð»Ð°Ð³Ð¾Ð´Ð°ÑÑÑÐ²ÐµÐ½Ð½Ð¾Ðµ Ð¿Ð¸ÑÑÐ¼Ð¾ Ð·Ð° Ð¿Ð¾Ð´Ð³Ð¾ÑÐ¾Ð²ÐºÑ Ð¿Ð¾Ð±ÐµÐ´Ð¸ÑÐµÐ»ÐµÐ¹ ÐºÐ¾Ð½ÐºÑÑÑÐ°. ÐÑÐµÑÐ¾ÑÑÐ¸Ð¹ÑÐºÐ¸Ð¹ ÐºÐ¾Ð½ÐºÑÑÑ-Ð¸Ð³ÑÐ° Ð¿Ð¾ ÑÑÑÑÐºÐ¾Ð¼Ñ ÑÐ·ÑÐºÑ Â«ÐÑÑÐ°Ð²Ð»Ð¸ÐºÂ»"/>
          <p:cNvPicPr/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1547664" y="4869160"/>
            <a:ext cx="27363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Ð¡ÑÐµÐ¿Ð°Ð½ÐµÐ½ÐºÐ¾ ÐÐ»ÑÐ³Ð° ÐÑÐ¸Ð³Ð¾ÑÑÐµÐ²Ð½Ð°. Ð±Ð»Ð°Ð³Ð¾Ð´Ð°ÑÑÑÐ²ÐµÐ½Ð½Ð¾Ðµ Ð¿Ð¸ÑÑÐ¼Ð¾ Ð·Ð° Ð¿Ð¾Ð¼Ð¾ÑÑ Ð² Ð¾ÑÐ³Ð°Ð½Ð¸Ð·Ð°ÑÐ¸Ð¸ ÐºÐ¾Ð½ÐºÑÑÑÐ°. ÐÑÐµÑÐ¾ÑÑÐ¸Ð¹ÑÐºÐ¸Ð¹ ÐºÐ¾Ð½ÐºÑÑÑ-Ð¸Ð³ÑÐ° Ð¿Ð¾ ÑÑÑÑÐºÐ¾Ð¼Ñ ÑÐ·ÑÐºÑ Â«ÐÑÑÐ°Ð²Ð»Ð¸ÐºÂ»"/>
          <p:cNvPicPr/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1691680" y="0"/>
            <a:ext cx="2808312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Evgeniy\Desktop\Благодарности\Свидетельство проекта infourok.ru №10501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0"/>
            <a:ext cx="165618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Evgeniy\Desktop\Благодарности\Благодарность проекта infourok.ru №ЕП7365676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0"/>
            <a:ext cx="172819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Evgeniy\Desktop\Благодарности\Свидетельство проекта infourok.ru №1050129 (1)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2132856"/>
            <a:ext cx="187220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Evgeniy\AppData\Local\Microsoft\Windows\INetCache\Content.Word\20210131_161248_mfnr.jpg"/>
          <p:cNvPicPr/>
          <p:nvPr/>
        </p:nvPicPr>
        <p:blipFill>
          <a:blip r:embed="rId10" cstate="print"/>
          <a:srcRect l="8969" t="6389" b="3838"/>
          <a:stretch>
            <a:fillRect/>
          </a:stretch>
        </p:blipFill>
        <p:spPr bwMode="auto">
          <a:xfrm rot="5400000">
            <a:off x="5008691" y="2632269"/>
            <a:ext cx="2644012" cy="178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Evgeniy\AppData\Local\Microsoft\Windows\INetCache\Content.Word\20210131_162942_mfnr.jpg"/>
          <p:cNvPicPr/>
          <p:nvPr/>
        </p:nvPicPr>
        <p:blipFill>
          <a:blip r:embed="rId11" cstate="print"/>
          <a:srcRect l="3520" t="4251" b="4050"/>
          <a:stretch>
            <a:fillRect/>
          </a:stretch>
        </p:blipFill>
        <p:spPr bwMode="auto">
          <a:xfrm rot="5400000">
            <a:off x="1403648" y="2636912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Evgeniy\AppData\Local\Microsoft\Windows\INetCache\Content.Word\20210131_163000_mfnr.jpg"/>
          <p:cNvPicPr/>
          <p:nvPr/>
        </p:nvPicPr>
        <p:blipFill>
          <a:blip r:embed="rId12" cstate="print"/>
          <a:srcRect l="4001" t="11626" r="4348" b="9385"/>
          <a:stretch>
            <a:fillRect/>
          </a:stretch>
        </p:blipFill>
        <p:spPr bwMode="auto">
          <a:xfrm rot="5400000">
            <a:off x="6677981" y="2763179"/>
            <a:ext cx="2808310" cy="183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Evgeniy\AppData\Local\Microsoft\Windows\INetCache\Content.Word\20210131_172001_mfnr.jpg"/>
          <p:cNvPicPr/>
          <p:nvPr/>
        </p:nvPicPr>
        <p:blipFill>
          <a:blip r:embed="rId13" cstate="print"/>
          <a:srcRect t="4867"/>
          <a:stretch>
            <a:fillRect/>
          </a:stretch>
        </p:blipFill>
        <p:spPr bwMode="auto">
          <a:xfrm rot="5400000">
            <a:off x="3095836" y="2312876"/>
            <a:ext cx="29523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067435" y="3064192"/>
          <a:ext cx="7009130" cy="1597979"/>
        </p:xfrm>
        <a:graphic>
          <a:graphicData uri="http://schemas.openxmlformats.org/drawingml/2006/table">
            <a:tbl>
              <a:tblPr/>
              <a:tblGrid>
                <a:gridCol w="1163955"/>
                <a:gridCol w="1174115"/>
                <a:gridCol w="1174115"/>
                <a:gridCol w="842645"/>
                <a:gridCol w="676910"/>
                <a:gridCol w="676910"/>
                <a:gridCol w="675640"/>
                <a:gridCol w="624840"/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% успеваемости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Качество знаний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Кол-во успевающих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На «5»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На «4»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На «3»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На «2»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1класс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русский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литературное чтение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267744" y="-99392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Мониторинг качества знаний.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11560" y="286679"/>
            <a:ext cx="684076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2016 - 2017 учебный год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класс не оценивается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83568" y="728700"/>
            <a:ext cx="8460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Качество знаний по итогам 2017 - 2018 учебного года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827584" y="1124744"/>
          <a:ext cx="6048671" cy="1483741"/>
        </p:xfrm>
        <a:graphic>
          <a:graphicData uri="http://schemas.openxmlformats.org/drawingml/2006/table">
            <a:tbl>
              <a:tblPr/>
              <a:tblGrid>
                <a:gridCol w="1077264"/>
                <a:gridCol w="1083058"/>
                <a:gridCol w="1083058"/>
                <a:gridCol w="758547"/>
                <a:gridCol w="518640"/>
                <a:gridCol w="518640"/>
                <a:gridCol w="518060"/>
                <a:gridCol w="491404"/>
              </a:tblGrid>
              <a:tr h="191640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% успеваемости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Качество знаний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Кол-во   успевающих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На «5»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На «4»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На «3»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На «2»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64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2класс</a:t>
                      </a:r>
                      <a:endParaRPr lang="ru-RU" sz="10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6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русский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литературное чтение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91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55576" y="2564904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Качество знаний по итогам 2018 - 2019 учебного года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827584" y="2924945"/>
          <a:ext cx="6120679" cy="1483741"/>
        </p:xfrm>
        <a:graphic>
          <a:graphicData uri="http://schemas.openxmlformats.org/drawingml/2006/table">
            <a:tbl>
              <a:tblPr/>
              <a:tblGrid>
                <a:gridCol w="1090088"/>
                <a:gridCol w="1095952"/>
                <a:gridCol w="1095952"/>
                <a:gridCol w="767577"/>
                <a:gridCol w="524814"/>
                <a:gridCol w="524814"/>
                <a:gridCol w="524228"/>
                <a:gridCol w="497254"/>
              </a:tblGrid>
              <a:tr h="181553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% успеваемости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Качество знаний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Кол-во   успевающих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9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На «5»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На «4»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На «3»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На «2»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5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3класс</a:t>
                      </a:r>
                      <a:endParaRPr lang="ru-RU" sz="10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67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5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русский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78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литературное чтение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89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619672" y="4365104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Качество знаний по итогам 2019 - 2020 учебного года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979714" y="4773328"/>
          <a:ext cx="6264696" cy="1608000"/>
        </p:xfrm>
        <a:graphic>
          <a:graphicData uri="http://schemas.openxmlformats.org/drawingml/2006/table">
            <a:tbl>
              <a:tblPr/>
              <a:tblGrid>
                <a:gridCol w="1115738"/>
                <a:gridCol w="1121739"/>
                <a:gridCol w="1121739"/>
                <a:gridCol w="785637"/>
                <a:gridCol w="537163"/>
                <a:gridCol w="537163"/>
                <a:gridCol w="536563"/>
                <a:gridCol w="508954"/>
              </a:tblGrid>
              <a:tr h="207198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Предмет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% успеваемости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Качество знаний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Кол-во   успевающих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4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На «5»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На «4»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На «3»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На «2»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 smtClean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4класс</a:t>
                      </a:r>
                      <a:endParaRPr lang="ru-RU" sz="10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русский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литературное чтение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074" marR="630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195736" y="-99392"/>
            <a:ext cx="4752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Достижения учеников.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D:\для аттестации награды\1470880-hires_piph2017-diploma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2409825" cy="1533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D:\для аттестации награды\1470882-hires_piph2017-diploma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0"/>
            <a:ext cx="2362200" cy="148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D:\для аттестации награды\1473842-hires_piph2017-diploma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556792"/>
            <a:ext cx="2362200" cy="155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D:\для аттестации награды\1509155-hires_piph2017-mention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04664"/>
            <a:ext cx="2362200" cy="1381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D:\для аттестации награды\1486837-hires_piph2017-diploma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476672"/>
            <a:ext cx="2305050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D:\для аттестации награды\1513300-hires_piph2017-certifica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1556792"/>
            <a:ext cx="2305050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ÐÑÐ±Ð°Ð½Ð¾Ð²Ð° ÐÐ°ÑÐ¸Ð½Ð° Ð Ð¾Ð¼Ð°Ð½Ð¾Ð²Ð½Ð°. Ð´Ð¸Ð¿Ð»Ð¾Ð¼ II ÑÑÐµÐ¿ÐµÐ½Ð¸ Ð·Ð° Ð¿Ð¾Ð±ÐµÐ´Ñ Ð² ÐºÐ¾Ð½ÐºÑÑÑÐµ. ÐÑÐµÑÐ¾ÑÑÐ¸Ð¹ÑÐºÐ¸Ð¹ ÐºÐ¾Ð½ÐºÑÑÑ-Ð¸Ð³ÑÐ° Ð¿Ð¾ ÑÑÑÑÐºÐ¾Ð¼Ñ ÑÐ·ÑÐºÑ Â«ÐÑÑÐ°Ð²Ð»Ð¸ÐºÂ»"/>
          <p:cNvPicPr/>
          <p:nvPr/>
        </p:nvPicPr>
        <p:blipFill>
          <a:blip r:embed="rId9" cstate="print">
            <a:lum bright="-20000"/>
          </a:blip>
          <a:srcRect/>
          <a:stretch>
            <a:fillRect/>
          </a:stretch>
        </p:blipFill>
        <p:spPr bwMode="auto">
          <a:xfrm>
            <a:off x="3203848" y="1772816"/>
            <a:ext cx="2705100" cy="1495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ÐÑÑÐ¸Ð»Ð¾ Ð¡Ð°Ð±ÑÐ¸Ð½Ð° ÐÐ°ÑÐ¸Ð»ÑÐµÐ²Ð½Ð°. Ð¿Ð¾ÑÐ²Ð°Ð»ÑÐ½Ð°Ñ Ð³ÑÐ°Ð¼Ð¾ÑÐ° Ð·Ð° ÑÑÐ°ÑÑÐ¸Ðµ Ð² ÐºÐ¾Ð½ÐºÑÑÑÐµ. ÐÑÐµÑÐ¾ÑÑÐ¸Ð¹ÑÐºÐ¸Ð¹ ÐºÐ¾Ð½ÐºÑÑÑ-Ð¸Ð³ÑÐ° Ð¿Ð¾ ÑÑÑÑÐºÐ¾Ð¼Ñ ÑÐ·ÑÐºÑ Â«ÐÑÑÐ°Ð²Ð»Ð¸ÐºÂ»"/>
          <p:cNvPicPr/>
          <p:nvPr/>
        </p:nvPicPr>
        <p:blipFill>
          <a:blip r:embed="rId10" cstate="print">
            <a:lum bright="-20000"/>
          </a:blip>
          <a:srcRect/>
          <a:stretch>
            <a:fillRect/>
          </a:stretch>
        </p:blipFill>
        <p:spPr bwMode="auto">
          <a:xfrm>
            <a:off x="6156176" y="3140968"/>
            <a:ext cx="2705100" cy="1639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ÐÐ°ÑÑÑÐ½ÑÐ¾Ð² ÐÐµÐ½Ð¸Ñ Ð ÑÑÐ»Ð°Ð½Ð¾Ð²Ð¸Ñ. Ð¿Ð¾ÑÐ²Ð°Ð»ÑÐ½Ð°Ñ Ð³ÑÐ°Ð¼Ð¾ÑÐ° Ð·Ð° ÑÑÐ°ÑÑÐ¸Ðµ Ð² ÐºÐ¾Ð½ÐºÑÑÑÐµ. ÐÑÐµÑÐ¾ÑÑÐ¸Ð¹ÑÐºÐ¸Ð¹ ÐºÐ¾Ð½ÐºÑÑÑ-Ð¸Ð³ÑÐ° Ð¿Ð¾ ÑÑÑÑÐºÐ¾Ð¼Ñ ÑÐ·ÑÐºÑ Â«ÐÑÑÐ°Ð²Ð»Ð¸ÐºÂ»"/>
          <p:cNvPicPr/>
          <p:nvPr/>
        </p:nvPicPr>
        <p:blipFill>
          <a:blip r:embed="rId11" cstate="print">
            <a:lum/>
          </a:blip>
          <a:srcRect/>
          <a:stretch>
            <a:fillRect/>
          </a:stretch>
        </p:blipFill>
        <p:spPr bwMode="auto">
          <a:xfrm>
            <a:off x="179512" y="3140968"/>
            <a:ext cx="2714625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Ð¡Ð°Ð»Ð¸Ð¼Ð¾Ð²ÑÐºÐ¸Ð¹ ÐÐ¸ÑÐ°Ð¸Ð» Ð¡ÐµÑÐ³ÐµÐµÐ²Ð¸Ñ. Ð´Ð¸Ð¿Ð»Ð¾Ð¼ III ÑÑÐµÐ¿ÐµÐ½Ð¸ Ð·Ð° Ð¿Ð¾Ð±ÐµÐ´Ñ Ð² ÐºÐ¾Ð½ÐºÑÑÑÐµ. ÐÑÐµÑÐ¾ÑÑÐ¸Ð¹ÑÐºÐ¸Ð¹ ÐºÐ¾Ð½ÐºÑÑÑ-Ð¸Ð³ÑÐ° Ð¿Ð¾ ÑÑÑÑÐºÐ¾Ð¼Ñ ÑÐ·ÑÐºÑ Â«ÐÑÑÐ°Ð²Ð»Ð¸ÐºÂ»"/>
          <p:cNvPicPr/>
          <p:nvPr/>
        </p:nvPicPr>
        <p:blipFill>
          <a:blip r:embed="rId12" cstate="print">
            <a:lum/>
          </a:blip>
          <a:srcRect/>
          <a:stretch>
            <a:fillRect/>
          </a:stretch>
        </p:blipFill>
        <p:spPr bwMode="auto">
          <a:xfrm>
            <a:off x="3275856" y="3717032"/>
            <a:ext cx="2705100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Ð¥Ð°Ð»ÑÐ²ÐºÐ° ÐÐ°ÑÐ¸Ð½Ð° ÐÑÐ¸Ð³Ð¾ÑÑÐµÐ²Ð½Ð°. Ð´Ð¸Ð¿Ð»Ð¾Ð¼ III ÑÑÐµÐ¿ÐµÐ½Ð¸ Ð·Ð° Ð¿Ð¾Ð±ÐµÐ´Ñ Ð² ÐºÐ¾Ð½ÐºÑÑÑÐµ. ÐÑÐµÑÐ¾ÑÑÐ¸Ð¹ÑÐºÐ¸Ð¹ ÐºÐ¾Ð½ÐºÑÑÑ-Ð¸Ð³ÑÐ° Ð¿Ð¾ ÑÑÑÑÐºÐ¾Ð¼Ñ ÑÐ·ÑÐºÑ Â«ÐÑÑÐ°Ð²Ð»Ð¸ÐºÂ»"/>
          <p:cNvPicPr/>
          <p:nvPr/>
        </p:nvPicPr>
        <p:blipFill>
          <a:blip r:embed="rId13" cstate="print">
            <a:lum/>
          </a:blip>
          <a:srcRect/>
          <a:stretch>
            <a:fillRect/>
          </a:stretch>
        </p:blipFill>
        <p:spPr bwMode="auto">
          <a:xfrm>
            <a:off x="6156176" y="4869160"/>
            <a:ext cx="2705100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ÐÐ¾Ð»ÑÐºÐ¾Ð²Ð° ÐÐ»Ð¸Ð·Ð°Ð²ÐµÑÐ° ÐÐ»ÐµÐºÑÐµÐµÐ²Ð½Ð°. Ð´Ð¸Ð¿Ð»Ð¾Ð¼ III ÑÑÐµÐ¿ÐµÐ½Ð¸ Ð·Ð° Ð¿Ð¾Ð±ÐµÐ´Ñ Ð² ÐºÐ¾Ð½ÐºÑÑÑÐµ. ÐÑÐµÑÐ¾ÑÑÐ¸Ð¹ÑÐºÐ¸Ð¹ ÐºÐ¾Ð½ÐºÑÑÑ-Ð¸Ð³ÑÐ° Ð¿Ð¾ ÑÑÑÑÐºÐ¾Ð¼Ñ ÑÐ·ÑÐºÑ Â«ÐÑÑÐ°Ð²Ð»Ð¸ÐºÂ»"/>
          <p:cNvPicPr/>
          <p:nvPr/>
        </p:nvPicPr>
        <p:blipFill>
          <a:blip r:embed="rId14" cstate="print">
            <a:lum/>
          </a:blip>
          <a:srcRect/>
          <a:stretch>
            <a:fillRect/>
          </a:stretch>
        </p:blipFill>
        <p:spPr bwMode="auto">
          <a:xfrm>
            <a:off x="3275856" y="5373216"/>
            <a:ext cx="2724150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ÐÐ¾Ð½ÑÐ°ÑÐ¾Ð²Ð° ÐÐ°ÑÐ¸Ð½Ð° ÐÐ»Ð°Ð´Ð¸Ð¼Ð¸ÑÐ¾Ð²Ð½Ð°. Ð´Ð¸Ð¿Ð»Ð¾Ð¼ III ÑÑÐµÐ¿ÐµÐ½Ð¸ Ð·Ð° Ð¿Ð¾Ð±ÐµÐ´Ñ Ð² ÐºÐ¾Ð½ÐºÑÑÑÐµ. ÐÑÐµÑÐ¾ÑÑÐ¸Ð¹ÑÐºÐ¸Ð¹ ÐºÐ¾Ð½ÐºÑÑÑ-Ð¸Ð³ÑÐ° Ð¿Ð¾ ÑÑÑÑÐºÐ¾Ð¼Ñ ÑÐ·ÑÐºÑ Â«ÐÑÑÐ°Ð²Ð»Ð¸ÐºÂ»"/>
          <p:cNvPicPr/>
          <p:nvPr/>
        </p:nvPicPr>
        <p:blipFill>
          <a:blip r:embed="rId15" cstate="print">
            <a:lum/>
          </a:blip>
          <a:srcRect/>
          <a:stretch>
            <a:fillRect/>
          </a:stretch>
        </p:blipFill>
        <p:spPr bwMode="auto">
          <a:xfrm>
            <a:off x="395536" y="4869160"/>
            <a:ext cx="2714625" cy="177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419872" y="335699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2017 – 2018 года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C:\Users\Evgeniy\AppData\Local\Microsoft\Windows\INetCache\Content.Word\20210131_192550.jpg"/>
          <p:cNvPicPr/>
          <p:nvPr/>
        </p:nvPicPr>
        <p:blipFill>
          <a:blip r:embed="rId3" cstate="print"/>
          <a:srcRect l="2370" t="4784" r="6038" b="5351"/>
          <a:stretch>
            <a:fillRect/>
          </a:stretch>
        </p:blipFill>
        <p:spPr bwMode="auto">
          <a:xfrm rot="5400000">
            <a:off x="3671900" y="152636"/>
            <a:ext cx="19442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Evgeniy\Pictures\Снимок экрана 2021-01-31 20072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-171400"/>
            <a:ext cx="12961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Evgeniy\Pictures\Снимок экрана 2021-01-31 20131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-171400"/>
            <a:ext cx="1296144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Evgeniy\Pictures\Снимок экрана 2021-01-31 201624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-171400"/>
            <a:ext cx="12961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Evgeniy\Pictures\Снимок экрана 2021-01-31 201946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-171400"/>
            <a:ext cx="12961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Evgeniy\Pictures\Снимок экрана 2021-01-31 202142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1" y="-171400"/>
            <a:ext cx="136815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Evgeniy\Pictures\Снимок экрана 2021-01-31 202105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-171400"/>
            <a:ext cx="130264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51920" y="198884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2019 год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5" name="Рисунок 14" descr="C:\Users\Evgeniy\Pictures\Снимок экрана 2021-01-31 201230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5" y="1844824"/>
            <a:ext cx="14401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Evgeniy\Pictures\Снимок экрана 2021-01-31 200824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75656" y="1844824"/>
            <a:ext cx="12961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Evgeniy\Pictures\Снимок экрана 2021-01-31 201012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55776" y="1844824"/>
            <a:ext cx="13681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Evgeniy\Pictures\Снимок экрана 2021-01-31 201110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48064" y="1916832"/>
            <a:ext cx="15121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Evgeniy\Pictures\Снимок экрана 2021-01-31 201845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1844824"/>
            <a:ext cx="14401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Evgeniy\Pictures\Снимок экрана 2021-01-31 202218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96336" y="1844824"/>
            <a:ext cx="14401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Evgeniy\Pictures\Снимок экрана 2021-01-31 202333.pn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9512" y="3861048"/>
            <a:ext cx="15841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Evgeniy\Pictures\Снимок экрана 2021-01-31 201749.pn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75657" y="3861048"/>
            <a:ext cx="129614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Evgeniy\Pictures\Снимок экрана 2021-01-31 201709.pn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11760" y="3933056"/>
            <a:ext cx="15841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Evgeniy\Pictures\Снимок экрана 2021-01-31 201354.pn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596336" y="3717032"/>
            <a:ext cx="144551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Evgeniy\Pictures\Снимок экрана 2021-01-31 201539.pn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228184" y="3717032"/>
            <a:ext cx="15716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Users\Evgeniy\Pictures\Снимок экрана 2021-01-31 202023.pn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148064" y="3789040"/>
            <a:ext cx="147523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Evgeniy\Pictures\Снимок экрана 2021-01-31 202252.png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779912" y="2564904"/>
            <a:ext cx="1440160" cy="18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Evgeniy\Pictures\Снимок экрана 2021-02-01 204542.png"/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851920" y="4437112"/>
            <a:ext cx="144016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7" name="Рисунок 6" descr="C:\Users\Evgeniy\Pictures\Снимок экрана 2021-01-31 202707.png"/>
          <p:cNvPicPr/>
          <p:nvPr/>
        </p:nvPicPr>
        <p:blipFill>
          <a:blip r:embed="rId3" cstate="print"/>
          <a:srcRect l="6406" t="6448" r="2491" b="2537"/>
          <a:stretch>
            <a:fillRect/>
          </a:stretch>
        </p:blipFill>
        <p:spPr bwMode="auto">
          <a:xfrm>
            <a:off x="107504" y="-171400"/>
            <a:ext cx="1512168" cy="2060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Evgeniy\Pictures\Снимок экрана 2021-01-31 202753.png"/>
          <p:cNvPicPr/>
          <p:nvPr/>
        </p:nvPicPr>
        <p:blipFill>
          <a:blip r:embed="rId4" cstate="print"/>
          <a:srcRect l="6498" t="7398" r="3249" b="2774"/>
          <a:stretch>
            <a:fillRect/>
          </a:stretch>
        </p:blipFill>
        <p:spPr bwMode="auto">
          <a:xfrm>
            <a:off x="1331640" y="0"/>
            <a:ext cx="1512168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Evgeniy\Pictures\Снимок экрана 2021-01-31 202836.png"/>
          <p:cNvPicPr/>
          <p:nvPr/>
        </p:nvPicPr>
        <p:blipFill>
          <a:blip r:embed="rId5" cstate="print"/>
          <a:srcRect l="5085" t="7152" b="2914"/>
          <a:stretch>
            <a:fillRect/>
          </a:stretch>
        </p:blipFill>
        <p:spPr bwMode="auto">
          <a:xfrm>
            <a:off x="2555776" y="332656"/>
            <a:ext cx="1512168" cy="2060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Evgeniy\Pictures\Снимок экрана 2021-01-31 203030.png"/>
          <p:cNvPicPr/>
          <p:nvPr/>
        </p:nvPicPr>
        <p:blipFill>
          <a:blip r:embed="rId6" cstate="print"/>
          <a:srcRect l="6071" t="7000" r="2500" b="7000"/>
          <a:stretch>
            <a:fillRect/>
          </a:stretch>
        </p:blipFill>
        <p:spPr bwMode="auto">
          <a:xfrm>
            <a:off x="6084168" y="0"/>
            <a:ext cx="1656184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Evgeniy\Pictures\Снимок экрана 2021-01-31 203104.png"/>
          <p:cNvPicPr/>
          <p:nvPr/>
        </p:nvPicPr>
        <p:blipFill>
          <a:blip r:embed="rId7" cstate="print"/>
          <a:srcRect l="2600" t="7359" b="3811"/>
          <a:stretch>
            <a:fillRect/>
          </a:stretch>
        </p:blipFill>
        <p:spPr bwMode="auto">
          <a:xfrm>
            <a:off x="7380312" y="-99392"/>
            <a:ext cx="1656184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C:\Users\Evgeniy\Pictures\Снимок экрана 2021-01-31 202541.png"/>
          <p:cNvPicPr/>
          <p:nvPr/>
        </p:nvPicPr>
        <p:blipFill>
          <a:blip r:embed="rId8" cstate="print"/>
          <a:srcRect l="5755" t="6734" r="3237" b="5972"/>
          <a:stretch>
            <a:fillRect/>
          </a:stretch>
        </p:blipFill>
        <p:spPr bwMode="auto">
          <a:xfrm>
            <a:off x="4932040" y="332656"/>
            <a:ext cx="1584175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491880" y="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2020 год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https://sun9-36.userapi.com/impg/0B6QF8-yDky2oGInFQik9EyPSKVsQibGRiDtgg/WPlM2PgWe3k.jpg?size=771x1080&amp;quality=96&amp;proxy=1&amp;sign=54c9c710b2dd744119605ed5a9c1174d&amp;type=album"/>
          <p:cNvPicPr/>
          <p:nvPr/>
        </p:nvPicPr>
        <p:blipFill>
          <a:blip r:embed="rId9" cstate="print"/>
          <a:srcRect l="1283" t="4691" r="3634" b="2975"/>
          <a:stretch>
            <a:fillRect/>
          </a:stretch>
        </p:blipFill>
        <p:spPr bwMode="auto">
          <a:xfrm>
            <a:off x="3851920" y="332656"/>
            <a:ext cx="1296144" cy="208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D:\Для портфолии и отчета\xTssdVjZ5IQ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3717032"/>
            <a:ext cx="2160240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D:\Для портфолии и отчета\XaXgjKYlqeo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2348880"/>
            <a:ext cx="2133972" cy="1220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D:\Для портфолии и отчета\WzxE8tJGtLk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47864" y="2852936"/>
            <a:ext cx="2125588" cy="1154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D:\Для портфолии и отчета\QZ5cYZbjYYU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32240" y="2348880"/>
            <a:ext cx="2160240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D:\Для портфолии и отчета\Mr8UvCIUHpE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84168" y="3717032"/>
            <a:ext cx="2160240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D:\Для портфолии и отчета\LZLQyxiP-g4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5229200"/>
            <a:ext cx="2232248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 descr="D:\Для портфолии и отчета\kkJb3zkc1pI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91680" y="5517232"/>
            <a:ext cx="2324100" cy="1228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D:\Для портфолии и отчета\bBs8vff_jWg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67944" y="5373216"/>
            <a:ext cx="219759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 descr="D:\Для портфолии и отчета\11d199ab475fe946df33184fac48a0ba.pn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347864" y="4077072"/>
            <a:ext cx="2160240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3779912" y="249289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2021 год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627784" y="0"/>
            <a:ext cx="4320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Проектные работы учащихся.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2592288" cy="176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Evgeniy\Desktop\Проекты\SAM_1577.JPG"/>
          <p:cNvPicPr/>
          <p:nvPr/>
        </p:nvPicPr>
        <p:blipFill>
          <a:blip r:embed="rId4" cstate="print"/>
          <a:srcRect t="14316"/>
          <a:stretch>
            <a:fillRect/>
          </a:stretch>
        </p:blipFill>
        <p:spPr bwMode="auto">
          <a:xfrm>
            <a:off x="3491880" y="548680"/>
            <a:ext cx="2933700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Evgeniy\Desktop\Проекты\SAM_1412.JPG"/>
          <p:cNvPicPr/>
          <p:nvPr/>
        </p:nvPicPr>
        <p:blipFill>
          <a:blip r:embed="rId5" cstate="print"/>
          <a:srcRect l="8511"/>
          <a:stretch>
            <a:fillRect/>
          </a:stretch>
        </p:blipFill>
        <p:spPr bwMode="auto">
          <a:xfrm>
            <a:off x="6444208" y="0"/>
            <a:ext cx="2322140" cy="1772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Evgeniy\Desktop\Проекты\20210121_091258_mfn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449550" y="2401877"/>
            <a:ext cx="2662787" cy="1548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Evgeniy\Desktop\Проекты\20210121_092600_mfnr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680681" y="2256423"/>
            <a:ext cx="2704293" cy="1881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672" y="2204864"/>
            <a:ext cx="1791072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2276872"/>
            <a:ext cx="1863080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Evgeniy\Pictures\20210127_135230_mfnr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34150" y="4725144"/>
            <a:ext cx="2430338" cy="1687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Users\Evgeniy\Pictures\20210127_134015_mfnr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4797152"/>
            <a:ext cx="2686050" cy="1571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Users\Evgeniy\AppData\Local\Microsoft\Windows\INetCache\Content.Word\20210218_154304_mfnr.jpg"/>
          <p:cNvPicPr/>
          <p:nvPr/>
        </p:nvPicPr>
        <p:blipFill>
          <a:blip r:embed="rId12" cstate="print"/>
          <a:srcRect l="9806" t="4439" r="14175" b="7728"/>
          <a:stretch>
            <a:fillRect/>
          </a:stretch>
        </p:blipFill>
        <p:spPr bwMode="auto">
          <a:xfrm rot="5400000">
            <a:off x="3126887" y="2641865"/>
            <a:ext cx="2360416" cy="1774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Evgeniy\AppData\Local\Microsoft\Windows\INetCache\Content.Word\20210218_154550_mfnr.jpg"/>
          <p:cNvPicPr/>
          <p:nvPr/>
        </p:nvPicPr>
        <p:blipFill>
          <a:blip r:embed="rId13" cstate="print"/>
          <a:srcRect l="8488" r="7114"/>
          <a:stretch>
            <a:fillRect/>
          </a:stretch>
        </p:blipFill>
        <p:spPr bwMode="auto">
          <a:xfrm rot="5400000">
            <a:off x="2818490" y="4822470"/>
            <a:ext cx="2110951" cy="1772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C:\Users\Evgeniy\AppData\Local\Microsoft\Windows\INetCache\Content.Word\20210218_154658_mfnr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5400000">
            <a:off x="4648722" y="4936457"/>
            <a:ext cx="2078804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d0b7d0b5d0bbd0b5d0bdd196-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16565" y="-405426"/>
            <a:ext cx="10223500" cy="8179594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933794" y="-367157"/>
            <a:ext cx="487856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Общие сведения.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39552" y="-355254"/>
            <a:ext cx="835292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00B0F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Степаненко Ольга Григорьевна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высшее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Специальность: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педагогика и методика начального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обучения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Квалификация: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учитель начальных классов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Педагогический стаж: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33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года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Занимаемая должность: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учитель начальных классов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специалист высшей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категории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 аттестация 2016 год)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177722"/>
            <a:ext cx="91440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FF0000"/>
              </a:solidFill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FF0000"/>
              </a:solidFill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 Light" pitchFamily="34" charset="0"/>
                <a:ea typeface="Times New Roman" pitchFamily="18" charset="0"/>
                <a:cs typeface="Times New Roman" pitchFamily="18" charset="0"/>
              </a:rPr>
              <a:t>Личное педагогическое кредо: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Учение с увлечением,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- с любовью и радостью»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4652150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b="1" dirty="0" smtClean="0">
              <a:solidFill>
                <a:srgbClr val="FF0000"/>
              </a:solidFill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b="1" dirty="0" smtClean="0">
              <a:solidFill>
                <a:srgbClr val="FF0000"/>
              </a:solidFill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b="1" dirty="0" smtClean="0">
              <a:solidFill>
                <a:srgbClr val="FF0000"/>
              </a:solidFill>
              <a:latin typeface="Calibri Ligh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image1"/>
          <p:cNvPicPr>
            <a:picLocks noChangeAspect="1" noChangeArrowheads="1"/>
          </p:cNvPicPr>
          <p:nvPr/>
        </p:nvPicPr>
        <p:blipFill>
          <a:blip r:embed="rId3" cstate="print"/>
          <a:srcRect l="12342" r="13330" b="27861"/>
          <a:stretch>
            <a:fillRect/>
          </a:stretch>
        </p:blipFill>
        <p:spPr bwMode="auto">
          <a:xfrm>
            <a:off x="6372200" y="692696"/>
            <a:ext cx="2520280" cy="3240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2627784" y="1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Внеурочная деятельность.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78707" y="404664"/>
            <a:ext cx="5145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Результаты участия во внеурочных  </a:t>
            </a:r>
            <a:r>
              <a:rPr lang="ru-RU" b="1" dirty="0" smtClean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конкурсах.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764704"/>
            <a:ext cx="412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Муниципальный  уровень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D:\для аттестации награды\Зубанова Карина 0.jpg"/>
          <p:cNvPicPr/>
          <p:nvPr/>
        </p:nvPicPr>
        <p:blipFill>
          <a:blip r:embed="rId3" cstate="print"/>
          <a:srcRect l="2491"/>
          <a:stretch>
            <a:fillRect/>
          </a:stretch>
        </p:blipFill>
        <p:spPr bwMode="auto">
          <a:xfrm>
            <a:off x="539552" y="0"/>
            <a:ext cx="172819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D:\для аттестации награды\Некрасов Роман.jpg"/>
          <p:cNvPicPr/>
          <p:nvPr/>
        </p:nvPicPr>
        <p:blipFill>
          <a:blip r:embed="rId4" cstate="print"/>
          <a:srcRect l="3679"/>
          <a:stretch>
            <a:fillRect/>
          </a:stretch>
        </p:blipFill>
        <p:spPr bwMode="auto">
          <a:xfrm>
            <a:off x="7164288" y="116632"/>
            <a:ext cx="1800199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D:\для аттестации награды\Полякова Елизавета 7.jpg"/>
          <p:cNvPicPr/>
          <p:nvPr/>
        </p:nvPicPr>
        <p:blipFill>
          <a:blip r:embed="rId5" cstate="print"/>
          <a:srcRect l="3557"/>
          <a:stretch>
            <a:fillRect/>
          </a:stretch>
        </p:blipFill>
        <p:spPr bwMode="auto">
          <a:xfrm>
            <a:off x="5724128" y="1124744"/>
            <a:ext cx="1728192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D:\для аттестации награды\Мартынцов Денис 3.jpg"/>
          <p:cNvPicPr/>
          <p:nvPr/>
        </p:nvPicPr>
        <p:blipFill>
          <a:blip r:embed="rId6" cstate="print"/>
          <a:srcRect l="3659"/>
          <a:stretch>
            <a:fillRect/>
          </a:stretch>
        </p:blipFill>
        <p:spPr bwMode="auto">
          <a:xfrm>
            <a:off x="1907704" y="1124744"/>
            <a:ext cx="1728192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D:\для аттестации награды\Салимовский Миша (2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1196752"/>
            <a:ext cx="172819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491881" y="37170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Международный уровень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7" name="Рисунок 16" descr="D:\Награды 1 класса\EYkj-jo8tnw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36912"/>
            <a:ext cx="172819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D:\Награды 1 класса\FPTjkjuhbM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3933056"/>
            <a:ext cx="1584176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D:\Награды 1 класса\m0RmULbAZ-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4149080"/>
            <a:ext cx="1656184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D:\Награды 1 класса\m4efydoOU6M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4" y="4221088"/>
            <a:ext cx="1512168" cy="2333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 descr="D:\Награды 1 класса\nRD5Ba-8fPA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24328" y="2780928"/>
            <a:ext cx="1512168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D:\Награды 1 класса\u0YMt9g0rG0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56176" y="4221088"/>
            <a:ext cx="1584176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151354" y="116632"/>
            <a:ext cx="2841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Внеурочная деятельность.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47667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Школьный  уровень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D:\для аттестации награды\грам салим.jpeg"/>
          <p:cNvPicPr/>
          <p:nvPr/>
        </p:nvPicPr>
        <p:blipFill>
          <a:blip r:embed="rId3" cstate="print"/>
          <a:srcRect r="1416"/>
          <a:stretch>
            <a:fillRect/>
          </a:stretch>
        </p:blipFill>
        <p:spPr bwMode="auto">
          <a:xfrm>
            <a:off x="179512" y="0"/>
            <a:ext cx="1656184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D:\для аттестации награды\грамота.jpeg"/>
          <p:cNvPicPr/>
          <p:nvPr/>
        </p:nvPicPr>
        <p:blipFill>
          <a:blip r:embed="rId4" cstate="print"/>
          <a:srcRect r="2232"/>
          <a:stretch>
            <a:fillRect/>
          </a:stretch>
        </p:blipFill>
        <p:spPr bwMode="auto">
          <a:xfrm>
            <a:off x="1691680" y="548680"/>
            <a:ext cx="1781175" cy="264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D:\для аттестации награды\грам хал.jpeg"/>
          <p:cNvPicPr/>
          <p:nvPr/>
        </p:nvPicPr>
        <p:blipFill>
          <a:blip r:embed="rId5" cstate="print"/>
          <a:srcRect r="3483"/>
          <a:stretch>
            <a:fillRect/>
          </a:stretch>
        </p:blipFill>
        <p:spPr bwMode="auto">
          <a:xfrm>
            <a:off x="7236296" y="0"/>
            <a:ext cx="1728192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D:\для аттестации награды\гр зубанова.jpeg"/>
          <p:cNvPicPr/>
          <p:nvPr/>
        </p:nvPicPr>
        <p:blipFill>
          <a:blip r:embed="rId6" cstate="print"/>
          <a:srcRect r="3241"/>
          <a:stretch>
            <a:fillRect/>
          </a:stretch>
        </p:blipFill>
        <p:spPr bwMode="auto">
          <a:xfrm>
            <a:off x="5652120" y="548679"/>
            <a:ext cx="1774701" cy="2664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D:\для аттестации награды\гр полякова.jpeg"/>
          <p:cNvPicPr/>
          <p:nvPr/>
        </p:nvPicPr>
        <p:blipFill>
          <a:blip r:embed="rId7" cstate="print"/>
          <a:srcRect r="2451"/>
          <a:stretch>
            <a:fillRect/>
          </a:stretch>
        </p:blipFill>
        <p:spPr bwMode="auto">
          <a:xfrm>
            <a:off x="251520" y="2852936"/>
            <a:ext cx="1895475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D:\для аттестации награды\гр халявка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836712"/>
            <a:ext cx="1895475" cy="263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D:\для аттестации награды\гр михаил.jpeg"/>
          <p:cNvPicPr/>
          <p:nvPr/>
        </p:nvPicPr>
        <p:blipFill>
          <a:blip r:embed="rId9" cstate="print"/>
          <a:srcRect r="2393"/>
          <a:stretch>
            <a:fillRect/>
          </a:stretch>
        </p:blipFill>
        <p:spPr bwMode="auto">
          <a:xfrm>
            <a:off x="7164288" y="2924944"/>
            <a:ext cx="17990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C:\Users\Evgeniy\Pictures\Снимок экрана 2021-02-18 163944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3789040"/>
            <a:ext cx="2016224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C:\Users\Evgeniy\Pictures\Снимок экрана 2021-02-18 164042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27784" y="3573016"/>
            <a:ext cx="196215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151354" y="116632"/>
            <a:ext cx="2841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Внеурочная деятельность.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68140" y="476672"/>
            <a:ext cx="2207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Школьный  уровень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C:\Users\Evgeniy\Pictures\Снимок экрана 2021-02-18 16413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158417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Evgeniy\Pictures\Снимок экрана 2021-02-18 164220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76672"/>
            <a:ext cx="15841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Evgeniy\Pictures\Снимок экрана 2021-02-18 164302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0"/>
            <a:ext cx="15841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Evgeniy\Pictures\Снимок экрана 2021-02-18 164342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908721"/>
            <a:ext cx="14401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Evgeniy\Pictures\Снимок экрана 2021-02-18 164424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476672"/>
            <a:ext cx="15841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Evgeniy\Pictures\Снимок экрана 2021-02-18 165008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908720"/>
            <a:ext cx="14401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Evgeniy\Pictures\Снимок экрана 2021-02-18 164518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636912"/>
            <a:ext cx="1656184" cy="232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C:\Users\Evgeniy\Pictures\Снимок экрана 2021-02-18 164636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1680" y="3140968"/>
            <a:ext cx="1512168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C:\Users\Evgeniy\Pictures\Снимок экрана 2021-02-18 164714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0312" y="2564904"/>
            <a:ext cx="1584176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C:\Users\Evgeniy\Pictures\Снимок экрана 2021-02-18 164754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40152" y="3140968"/>
            <a:ext cx="169545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C:\Users\Evgeniy\Pictures\Снимок экрана 2021-02-18 164841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9992" y="3429000"/>
            <a:ext cx="1584176" cy="2406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C:\Users\Evgeniy\Pictures\Снимок экрана 2021-02-18 164924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3848" y="3429000"/>
            <a:ext cx="1368151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2411760" y="11663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Фото галерея занятий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D:\ОЛИНЫ ПАПКИ\Новая папка\IMG0636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6632"/>
            <a:ext cx="1285875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ОЛИНЫ ПАПКИ\Новая папка\IMG0800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16632"/>
            <a:ext cx="1296144" cy="1944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:\ОЛИНЫ ПАПКИ\Новая папка\IMG0803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116632"/>
            <a:ext cx="1285875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:\ОЛИНЫ ПАПКИ\Новая папка (3)\восп.час 17.05.18\P51702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3" y="2204865"/>
            <a:ext cx="1872208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D:\ОЛИНЫ ПАПКИ\Новая папка (3)\ПДД\SAM_192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2204864"/>
            <a:ext cx="1728192" cy="1296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D:\ОЛИНЫ ПАПКИ\Новая папка (3)\фото урок внеклас. чтен\SAM_182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620688"/>
            <a:ext cx="2105025" cy="146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D:\ОЛИНЫ ПАПКИ\Новая папка (3)\экскурсия по городу\SAM_204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129" y="2204864"/>
            <a:ext cx="1800200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D:\С рабочего стола\всё о 1кл\1кл фото урока матем\P214005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5085184"/>
            <a:ext cx="2232248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D:\фото 1класс20-21\20201201_105713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5491160" y="349600"/>
            <a:ext cx="1944216" cy="1478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D:\Фото аттестация\фото 1класс\SAM_1589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3645024"/>
            <a:ext cx="2016224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D:\фото с фотика\SAM_1635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67744" y="3645024"/>
            <a:ext cx="1800200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D:\фото с фотика 09.19\SAM_2013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23929" y="2204864"/>
            <a:ext cx="1728192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D:\фото с фотика 09.19\SAM_2033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67944" y="3645024"/>
            <a:ext cx="1800200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 descr="D:\фото с фотика 09.19\SAM_2080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71800" y="5013176"/>
            <a:ext cx="2160240" cy="1656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D:\ШКОЛА\IMG0216A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96336" y="2204864"/>
            <a:ext cx="1368152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F:\Фотки\P6060282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76056" y="5013176"/>
            <a:ext cx="2076450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F:\Фотки\P6060296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940152" y="3645024"/>
            <a:ext cx="1656184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 descr="F:\фото\DSC_0074.JP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452320" y="4365104"/>
            <a:ext cx="1529333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3059832" y="18864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Связь школы и семьи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D:\С рабочего стола\всё о 1кл\1класс урок и фото\DSCF46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2088232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D:\ОЛИНЫ ПАПКИ\Новая папка (3)\фОТО 1 КЛАСС\P90101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620688"/>
            <a:ext cx="2088232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23528" y="191683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Праздник Первого звонка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 descr="D:\ОЛИНЫ ПАПКИ\Новая папка (3)\День матери фото\SAM_17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5" y="692697"/>
            <a:ext cx="1944216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D:\ОЛИНЫ ПАПКИ\Новая папка (3)\День матери фото\SAM_17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692696"/>
            <a:ext cx="1905000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D:\ОЛИНЫ ПАПКИ\Новая папка (3)\День матери фото\SAM_178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2060848"/>
            <a:ext cx="1905000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D:\ОЛИНЫ ПАПКИ\Новая папка (3)\День матери фото\SAM_181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060848"/>
            <a:ext cx="2016224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508104" y="35010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День Матери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6" name="Рисунок 15" descr="D:\фото с фотика 09.19\SAM_200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2420888"/>
            <a:ext cx="1790700" cy="1162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D:\фото с фотика 09.19\SAM_228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60" y="2420888"/>
            <a:ext cx="1819275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D:\фото с фотика 09.19\SAM_229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11760" y="3789040"/>
            <a:ext cx="1876425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D:\фото с фотика 09.19\SAM_225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3789040"/>
            <a:ext cx="1819275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1979712" y="49411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День здоровья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1" name="Рисунок 20" descr="D:\фото с фотика 09.19\SAM_2005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512" y="5085184"/>
            <a:ext cx="1790700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D:\фото с нового\20200131_140040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040" y="3933056"/>
            <a:ext cx="194421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 descr="D:\фото с нового\20200131_140848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48264" y="5517232"/>
            <a:ext cx="1980059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D:\фото с нового\20200131_150149.jpg"/>
          <p:cNvPicPr/>
          <p:nvPr/>
        </p:nvPicPr>
        <p:blipFill>
          <a:blip r:embed="rId16" cstate="print"/>
          <a:srcRect r="22296"/>
          <a:stretch>
            <a:fillRect/>
          </a:stretch>
        </p:blipFill>
        <p:spPr bwMode="auto">
          <a:xfrm rot="5400000">
            <a:off x="3635896" y="5301207"/>
            <a:ext cx="1512168" cy="1224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5004049" y="537321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Родительское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собрание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6" name="Рисунок 25" descr="D:\фото с нового\20200131_150618.jpg"/>
          <p:cNvPicPr/>
          <p:nvPr/>
        </p:nvPicPr>
        <p:blipFill>
          <a:blip r:embed="rId17" cstate="print"/>
          <a:srcRect r="14451"/>
          <a:stretch>
            <a:fillRect/>
          </a:stretch>
        </p:blipFill>
        <p:spPr bwMode="auto">
          <a:xfrm rot="5400000">
            <a:off x="6984269" y="3897051"/>
            <a:ext cx="1584174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7424"/>
            <a:ext cx="9144000" cy="72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0b7d0b5d0bbd0b5d0bdd196-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468560" y="-531440"/>
            <a:ext cx="10223500" cy="8179594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18504" y="-151714"/>
            <a:ext cx="6106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Самообразование учителя.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39552" y="272902"/>
            <a:ext cx="835292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самообразования: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«ФОРМИРОВАНИЕ ПОЗНАВАТЕЛЬНЫХ УНИВЕРСАЛЬНЫХ УЧЕБНЫХ ДЕЙСТВИЙ У МЛАДШИХ ШКОЛЬНИКОВ»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754814"/>
            <a:ext cx="457200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/>
              <a:t>Познавательные УУД – </a:t>
            </a:r>
          </a:p>
          <a:p>
            <a:pPr algn="ctr"/>
            <a:r>
              <a:rPr lang="ru-RU" altLang="ru-RU" b="1" dirty="0" smtClean="0"/>
              <a:t>основа всех основ.</a:t>
            </a:r>
          </a:p>
          <a:p>
            <a:pPr algn="ctr"/>
            <a:r>
              <a:rPr lang="ru-RU" altLang="ru-RU" b="1" dirty="0" smtClean="0"/>
              <a:t>Они закладываются в дошкольный </a:t>
            </a:r>
          </a:p>
          <a:p>
            <a:pPr algn="ctr"/>
            <a:r>
              <a:rPr lang="ru-RU" altLang="ru-RU" b="1" dirty="0" smtClean="0"/>
              <a:t>период и формируются на протяжении </a:t>
            </a:r>
          </a:p>
          <a:p>
            <a:pPr algn="ctr"/>
            <a:r>
              <a:rPr lang="ru-RU" altLang="ru-RU" b="1" dirty="0" smtClean="0"/>
              <a:t>всего периода обучения.</a:t>
            </a:r>
            <a:endParaRPr lang="ru-RU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484784"/>
            <a:ext cx="1238920" cy="18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1340768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3429000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особенности младшего школьного возраста: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Ведущая деятельность – учебная (направлена на усвоение системы научных понятий, коренным образом трансформирующих сознание ребенка и все его психические функции (Л. С.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Выготский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)).</a:t>
            </a:r>
          </a:p>
          <a:p>
            <a:pPr algn="ctr">
              <a:defRPr/>
            </a:pPr>
            <a:r>
              <a:rPr lang="ru-RU" b="1" u="sng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Состоит из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Мотивов (движут учеников познавать и учиться);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Учебных задач (направлены на анализ ребенком условий происхождения теоретических понятий и на овладение соответствующими обобщенными способами действий);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Учебных действий (с их помощью решается учебная задача);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Учебные операции (из них состоят действия, вначале обучения имеют развернутый вид – лучше усваивается способ действия)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0b7d0b5d0bbd0b5d0bdd196-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39749" y="-660796"/>
            <a:ext cx="10223500" cy="8179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25286" y="-99392"/>
            <a:ext cx="4093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rial" charset="0"/>
              </a:rPr>
              <a:t>Познавательные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rial" charset="0"/>
              </a:rPr>
              <a:t>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rial" charset="0"/>
              </a:rPr>
              <a:t>УУД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Рисунок 9" descr="C:\Users\Evgeniy\Downloads\img5 (2).jpg"/>
          <p:cNvPicPr/>
          <p:nvPr/>
        </p:nvPicPr>
        <p:blipFill>
          <a:blip r:embed="rId3" cstate="print"/>
          <a:srcRect l="11545" t="19658" b="22189"/>
          <a:stretch>
            <a:fillRect/>
          </a:stretch>
        </p:blipFill>
        <p:spPr bwMode="auto">
          <a:xfrm>
            <a:off x="2699792" y="260648"/>
            <a:ext cx="439248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 l="1458" t="12222" r="67500" b="2222"/>
          <a:stretch>
            <a:fillRect/>
          </a:stretch>
        </p:blipFill>
        <p:spPr bwMode="auto">
          <a:xfrm>
            <a:off x="2123728" y="1700808"/>
            <a:ext cx="1419225" cy="2933700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4" cstate="print"/>
          <a:srcRect l="36666" t="13889" r="35417" b="17500"/>
          <a:stretch>
            <a:fillRect/>
          </a:stretch>
        </p:blipFill>
        <p:spPr bwMode="auto">
          <a:xfrm>
            <a:off x="3419872" y="1700808"/>
            <a:ext cx="1276350" cy="2352675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4" cstate="print"/>
          <a:srcRect l="68958" t="16944" r="2500" b="8333"/>
          <a:stretch>
            <a:fillRect/>
          </a:stretch>
        </p:blipFill>
        <p:spPr bwMode="auto">
          <a:xfrm>
            <a:off x="4644008" y="1700808"/>
            <a:ext cx="1304925" cy="2562225"/>
          </a:xfrm>
          <a:prstGeom prst="rect">
            <a:avLst/>
          </a:prstGeom>
          <a:noFill/>
        </p:spPr>
      </p:pic>
      <p:pic>
        <p:nvPicPr>
          <p:cNvPr id="16" name="Рисунок 15" descr="D:\информ. Моя семья\20210121_085421_mfnr.jpg"/>
          <p:cNvPicPr/>
          <p:nvPr/>
        </p:nvPicPr>
        <p:blipFill>
          <a:blip r:embed="rId5" cstate="print"/>
          <a:srcRect l="18307" t="23087" r="10017" b="-443"/>
          <a:stretch>
            <a:fillRect/>
          </a:stretch>
        </p:blipFill>
        <p:spPr bwMode="auto">
          <a:xfrm rot="5400000">
            <a:off x="2929508" y="4783460"/>
            <a:ext cx="198884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D:\Фото аттестация\фото урок 1 класс\P21400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437112"/>
            <a:ext cx="2305050" cy="180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D:\фото с нового\20200214_151025.jpg"/>
          <p:cNvPicPr/>
          <p:nvPr/>
        </p:nvPicPr>
        <p:blipFill>
          <a:blip r:embed="rId7" cstate="print"/>
          <a:srcRect l="10653" r="9966"/>
          <a:stretch>
            <a:fillRect/>
          </a:stretch>
        </p:blipFill>
        <p:spPr bwMode="auto">
          <a:xfrm>
            <a:off x="7236296" y="476672"/>
            <a:ext cx="2016224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D:\фото с фотика\SAM_1607.JPG"/>
          <p:cNvPicPr/>
          <p:nvPr/>
        </p:nvPicPr>
        <p:blipFill>
          <a:blip r:embed="rId8" cstate="print"/>
          <a:srcRect t="20677" r="8580" b="9774"/>
          <a:stretch>
            <a:fillRect/>
          </a:stretch>
        </p:blipFill>
        <p:spPr bwMode="auto">
          <a:xfrm>
            <a:off x="0" y="2852936"/>
            <a:ext cx="2375248" cy="1762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Рисунок 19" descr="D:\фото с фотика 09.19\SAM_2085.JPG"/>
          <p:cNvPicPr/>
          <p:nvPr/>
        </p:nvPicPr>
        <p:blipFill>
          <a:blip r:embed="rId9" cstate="print"/>
          <a:srcRect l="6734" t="17521" r="6681" b="18590"/>
          <a:stretch>
            <a:fillRect/>
          </a:stretch>
        </p:blipFill>
        <p:spPr bwMode="auto">
          <a:xfrm>
            <a:off x="6057900" y="2420888"/>
            <a:ext cx="3086100" cy="1993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Рисунок 20" descr="D:\фото с фотика 09.19\SAM_2087.JPG"/>
          <p:cNvPicPr/>
          <p:nvPr/>
        </p:nvPicPr>
        <p:blipFill>
          <a:blip r:embed="rId10" cstate="print"/>
          <a:srcRect r="4436"/>
          <a:stretch>
            <a:fillRect/>
          </a:stretch>
        </p:blipFill>
        <p:spPr bwMode="auto">
          <a:xfrm>
            <a:off x="-252536" y="260648"/>
            <a:ext cx="2592288" cy="1758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для презентации\slide_11 (1).jpg"/>
          <p:cNvPicPr/>
          <p:nvPr/>
        </p:nvPicPr>
        <p:blipFill>
          <a:blip r:embed="rId3" cstate="print"/>
          <a:srcRect l="4329" t="9829" r="4436" b="8120"/>
          <a:stretch>
            <a:fillRect/>
          </a:stretch>
        </p:blipFill>
        <p:spPr bwMode="auto">
          <a:xfrm>
            <a:off x="2627784" y="188640"/>
            <a:ext cx="3528392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D:\для презентации\slide_4.jpg"/>
          <p:cNvPicPr/>
          <p:nvPr/>
        </p:nvPicPr>
        <p:blipFill>
          <a:blip r:embed="rId4" cstate="print"/>
          <a:srcRect l="32870" t="9402" r="28809" b="82692"/>
          <a:stretch>
            <a:fillRect/>
          </a:stretch>
        </p:blipFill>
        <p:spPr bwMode="auto">
          <a:xfrm>
            <a:off x="179512" y="0"/>
            <a:ext cx="2276475" cy="352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D:\для презентации\slide_4.jpg"/>
          <p:cNvPicPr/>
          <p:nvPr/>
        </p:nvPicPr>
        <p:blipFill>
          <a:blip r:embed="rId4" cstate="print"/>
          <a:srcRect l="10422" t="21154" r="11652" b="45513"/>
          <a:stretch>
            <a:fillRect/>
          </a:stretch>
        </p:blipFill>
        <p:spPr bwMode="auto">
          <a:xfrm>
            <a:off x="0" y="548680"/>
            <a:ext cx="2843808" cy="12241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C:\Users\Evgeniy\Downloads\img6.jpg"/>
          <p:cNvPicPr/>
          <p:nvPr/>
        </p:nvPicPr>
        <p:blipFill>
          <a:blip r:embed="rId5" cstate="print"/>
          <a:srcRect l="2726" t="2137" b="2350"/>
          <a:stretch>
            <a:fillRect/>
          </a:stretch>
        </p:blipFill>
        <p:spPr bwMode="auto">
          <a:xfrm>
            <a:off x="179512" y="2492896"/>
            <a:ext cx="3108970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Evgeniy\Downloads\032.jpg"/>
          <p:cNvPicPr/>
          <p:nvPr/>
        </p:nvPicPr>
        <p:blipFill>
          <a:blip r:embed="rId6" cstate="print"/>
          <a:srcRect l="1924" t="4273" r="2031" b="8761"/>
          <a:stretch>
            <a:fillRect/>
          </a:stretch>
        </p:blipFill>
        <p:spPr bwMode="auto">
          <a:xfrm>
            <a:off x="5940152" y="2492896"/>
            <a:ext cx="2952328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Evgeniy\Downloads\img2.jpg"/>
          <p:cNvPicPr/>
          <p:nvPr/>
        </p:nvPicPr>
        <p:blipFill>
          <a:blip r:embed="rId7" cstate="print"/>
          <a:srcRect l="22448" t="21367" r="19669" b="71154"/>
          <a:stretch>
            <a:fillRect/>
          </a:stretch>
        </p:blipFill>
        <p:spPr bwMode="auto">
          <a:xfrm>
            <a:off x="6228184" y="0"/>
            <a:ext cx="2736304" cy="333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 descr="C:\Users\Evgeniy\Downloads\img2.jpg"/>
          <p:cNvPicPr/>
          <p:nvPr/>
        </p:nvPicPr>
        <p:blipFill>
          <a:blip r:embed="rId8" cstate="print"/>
          <a:srcRect l="2565" t="33974" r="2993" b="11111"/>
          <a:stretch>
            <a:fillRect/>
          </a:stretch>
        </p:blipFill>
        <p:spPr bwMode="auto">
          <a:xfrm>
            <a:off x="6228184" y="548680"/>
            <a:ext cx="2808312" cy="1551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C:\Users\Evgeniy\Downloads\img5.jpg"/>
          <p:cNvPicPr/>
          <p:nvPr/>
        </p:nvPicPr>
        <p:blipFill>
          <a:blip r:embed="rId9" cstate="print"/>
          <a:srcRect t="9615" r="57189" b="14271"/>
          <a:stretch>
            <a:fillRect/>
          </a:stretch>
        </p:blipFill>
        <p:spPr bwMode="auto">
          <a:xfrm>
            <a:off x="3347864" y="2348880"/>
            <a:ext cx="2543175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Evgeniy\Downloads\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6832"/>
            <a:ext cx="3705225" cy="21526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 descr="C:\Users\Evgeniy\Downloads\img22 (1).jpg"/>
          <p:cNvPicPr/>
          <p:nvPr/>
        </p:nvPicPr>
        <p:blipFill>
          <a:blip r:embed="rId4" cstate="print"/>
          <a:srcRect t="27991" r="15500" b="51923"/>
          <a:stretch>
            <a:fillRect/>
          </a:stretch>
        </p:blipFill>
        <p:spPr bwMode="auto">
          <a:xfrm>
            <a:off x="2267744" y="0"/>
            <a:ext cx="403244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Evgeniy\Downloads\023.jpg"/>
          <p:cNvPicPr/>
          <p:nvPr/>
        </p:nvPicPr>
        <p:blipFill>
          <a:blip r:embed="rId5" cstate="print"/>
          <a:srcRect l="3528" t="68162" r="6521" b="18804"/>
          <a:stretch>
            <a:fillRect/>
          </a:stretch>
        </p:blipFill>
        <p:spPr bwMode="auto">
          <a:xfrm>
            <a:off x="1403648" y="764704"/>
            <a:ext cx="572452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Evgeniy\Downloads\007.jpg"/>
          <p:cNvPicPr/>
          <p:nvPr/>
        </p:nvPicPr>
        <p:blipFill>
          <a:blip r:embed="rId6" cstate="print"/>
          <a:srcRect l="17317" r="17424" b="85960"/>
          <a:stretch>
            <a:fillRect/>
          </a:stretch>
        </p:blipFill>
        <p:spPr bwMode="auto">
          <a:xfrm>
            <a:off x="4716016" y="1844824"/>
            <a:ext cx="3744416" cy="504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 descr="C:\Users\Evgeniy\Downloads\007.jpg"/>
          <p:cNvPicPr/>
          <p:nvPr/>
        </p:nvPicPr>
        <p:blipFill>
          <a:blip r:embed="rId6" cstate="print"/>
          <a:srcRect l="6574" t="20258" r="6136" b="15759"/>
          <a:stretch>
            <a:fillRect/>
          </a:stretch>
        </p:blipFill>
        <p:spPr bwMode="auto">
          <a:xfrm>
            <a:off x="4427984" y="2276872"/>
            <a:ext cx="3505200" cy="1933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D:\для презентации\slide-6.jpg"/>
          <p:cNvPicPr/>
          <p:nvPr/>
        </p:nvPicPr>
        <p:blipFill>
          <a:blip r:embed="rId7" cstate="print"/>
          <a:srcRect l="4971" t="8120" r="6360" b="16240"/>
          <a:stretch>
            <a:fillRect/>
          </a:stretch>
        </p:blipFill>
        <p:spPr bwMode="auto">
          <a:xfrm>
            <a:off x="5508104" y="4293096"/>
            <a:ext cx="316835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Evgeniy\Downloads\img3.jpg"/>
          <p:cNvPicPr/>
          <p:nvPr/>
        </p:nvPicPr>
        <p:blipFill>
          <a:blip r:embed="rId8" cstate="print"/>
          <a:srcRect l="4329" t="5342" r="6841" b="14316"/>
          <a:stretch>
            <a:fillRect/>
          </a:stretch>
        </p:blipFill>
        <p:spPr bwMode="auto">
          <a:xfrm>
            <a:off x="2051720" y="4221088"/>
            <a:ext cx="3200400" cy="232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Evgeniy\Downloads\img10.jpg"/>
          <p:cNvPicPr/>
          <p:nvPr/>
        </p:nvPicPr>
        <p:blipFill>
          <a:blip r:embed="rId3" cstate="print"/>
          <a:srcRect l="3848" t="12393" r="6040" b="7051"/>
          <a:stretch>
            <a:fillRect/>
          </a:stretch>
        </p:blipFill>
        <p:spPr bwMode="auto">
          <a:xfrm>
            <a:off x="611560" y="260648"/>
            <a:ext cx="360997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pic>
        <p:nvPicPr>
          <p:cNvPr id="6" name="Рисунок 5" descr="C:\Users\Evgeniy\Downloads\010 (2).jpg"/>
          <p:cNvPicPr/>
          <p:nvPr/>
        </p:nvPicPr>
        <p:blipFill>
          <a:blip r:embed="rId4" cstate="print"/>
          <a:srcRect l="4490" t="6624" r="4917" b="4915"/>
          <a:stretch>
            <a:fillRect/>
          </a:stretch>
        </p:blipFill>
        <p:spPr bwMode="auto">
          <a:xfrm>
            <a:off x="4572000" y="260648"/>
            <a:ext cx="3743325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C:\Users\Evgeniy\Downloads\011.jpg"/>
          <p:cNvPicPr/>
          <p:nvPr/>
        </p:nvPicPr>
        <p:blipFill>
          <a:blip r:embed="rId5" cstate="print"/>
          <a:srcRect l="5772" t="15171" r="48691" b="11538"/>
          <a:stretch>
            <a:fillRect/>
          </a:stretch>
        </p:blipFill>
        <p:spPr bwMode="auto">
          <a:xfrm>
            <a:off x="1691680" y="2996952"/>
            <a:ext cx="2705100" cy="32670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C:\Users\Evgeniy\Downloads\0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1025" y="3140968"/>
            <a:ext cx="4752975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Evgeniy\Downloads\slide-6 (1).jpg"/>
          <p:cNvPicPr/>
          <p:nvPr/>
        </p:nvPicPr>
        <p:blipFill>
          <a:blip r:embed="rId3" cstate="print"/>
          <a:srcRect l="4650" t="7906" r="6200" b="10684"/>
          <a:stretch>
            <a:fillRect/>
          </a:stretch>
        </p:blipFill>
        <p:spPr bwMode="auto">
          <a:xfrm>
            <a:off x="539552" y="0"/>
            <a:ext cx="4104456" cy="20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для презентации\slide_15.jpg"/>
          <p:cNvPicPr/>
          <p:nvPr/>
        </p:nvPicPr>
        <p:blipFill>
          <a:blip r:embed="rId4" cstate="print"/>
          <a:srcRect l="9941" t="3436" r="10529" b="82821"/>
          <a:stretch>
            <a:fillRect/>
          </a:stretch>
        </p:blipFill>
        <p:spPr bwMode="auto">
          <a:xfrm>
            <a:off x="4932040" y="116632"/>
            <a:ext cx="3600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ля презентации\slide_15.jpg"/>
          <p:cNvPicPr/>
          <p:nvPr/>
        </p:nvPicPr>
        <p:blipFill>
          <a:blip r:embed="rId4" cstate="print"/>
          <a:srcRect l="12346" t="39530" r="18695" b="33333"/>
          <a:stretch>
            <a:fillRect/>
          </a:stretch>
        </p:blipFill>
        <p:spPr bwMode="auto">
          <a:xfrm>
            <a:off x="4860032" y="764704"/>
            <a:ext cx="4095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для презентации\slide_19.jpg"/>
          <p:cNvPicPr/>
          <p:nvPr/>
        </p:nvPicPr>
        <p:blipFill>
          <a:blip r:embed="rId5" cstate="print"/>
          <a:srcRect l="9140" t="9615" r="37306" b="83547"/>
          <a:stretch>
            <a:fillRect/>
          </a:stretch>
        </p:blipFill>
        <p:spPr bwMode="auto">
          <a:xfrm>
            <a:off x="2627784" y="2060848"/>
            <a:ext cx="3181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для презентации\slide_19.jpg"/>
          <p:cNvPicPr/>
          <p:nvPr/>
        </p:nvPicPr>
        <p:blipFill>
          <a:blip r:embed="rId5" cstate="print"/>
          <a:srcRect l="10422" t="23077" r="14422" b="39530"/>
          <a:stretch>
            <a:fillRect/>
          </a:stretch>
        </p:blipFill>
        <p:spPr bwMode="auto">
          <a:xfrm>
            <a:off x="251520" y="2492896"/>
            <a:ext cx="26860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для презентации\slide_20.jpg"/>
          <p:cNvPicPr/>
          <p:nvPr/>
        </p:nvPicPr>
        <p:blipFill>
          <a:blip r:embed="rId6" cstate="print"/>
          <a:srcRect l="13469" t="22863" r="6841" b="51282"/>
          <a:stretch>
            <a:fillRect/>
          </a:stretch>
        </p:blipFill>
        <p:spPr bwMode="auto">
          <a:xfrm>
            <a:off x="2627784" y="2636912"/>
            <a:ext cx="32004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для презентации\slide_21.jpg"/>
          <p:cNvPicPr/>
          <p:nvPr/>
        </p:nvPicPr>
        <p:blipFill>
          <a:blip r:embed="rId7" cstate="print"/>
          <a:srcRect l="13950" t="23291" r="6681" b="38034"/>
          <a:stretch>
            <a:fillRect/>
          </a:stretch>
        </p:blipFill>
        <p:spPr bwMode="auto">
          <a:xfrm>
            <a:off x="5868144" y="2420888"/>
            <a:ext cx="28860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для презентации\slide_22.jpg"/>
          <p:cNvPicPr/>
          <p:nvPr/>
        </p:nvPicPr>
        <p:blipFill>
          <a:blip r:embed="rId8" cstate="print"/>
          <a:srcRect l="9781" t="7515" r="6200" b="82394"/>
          <a:stretch>
            <a:fillRect/>
          </a:stretch>
        </p:blipFill>
        <p:spPr bwMode="auto">
          <a:xfrm>
            <a:off x="1979712" y="3933056"/>
            <a:ext cx="4991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для презентации\slide_22.jpg"/>
          <p:cNvPicPr/>
          <p:nvPr/>
        </p:nvPicPr>
        <p:blipFill>
          <a:blip r:embed="rId8" cstate="print"/>
          <a:srcRect l="10422" t="23291" r="5559" b="22222"/>
          <a:stretch>
            <a:fillRect/>
          </a:stretch>
        </p:blipFill>
        <p:spPr bwMode="auto">
          <a:xfrm>
            <a:off x="2483768" y="4509120"/>
            <a:ext cx="38576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1347</Words>
  <Application>Microsoft Office PowerPoint</Application>
  <PresentationFormat>Экран (4:3)</PresentationFormat>
  <Paragraphs>354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Evgeniy</dc:creator>
  <cp:lastModifiedBy>Evgeniy</cp:lastModifiedBy>
  <cp:revision>201</cp:revision>
  <dcterms:created xsi:type="dcterms:W3CDTF">2021-01-26T20:30:41Z</dcterms:created>
  <dcterms:modified xsi:type="dcterms:W3CDTF">2021-02-19T19:34:56Z</dcterms:modified>
</cp:coreProperties>
</file>