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1" autoAdjust="0"/>
    <p:restoredTop sz="94660"/>
  </p:normalViewPr>
  <p:slideViewPr>
    <p:cSldViewPr>
      <p:cViewPr varScale="1">
        <p:scale>
          <a:sx n="104" d="100"/>
          <a:sy n="104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DC0DC8-4AA6-4910-AE06-EBFE32FF723A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AA71AE-CC18-4847-A68E-CBC111515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052737"/>
            <a:ext cx="8458200" cy="5023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76672"/>
            <a:ext cx="8458200" cy="554461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           </a:t>
            </a:r>
            <a:r>
              <a:rPr lang="ru-RU" sz="4800" dirty="0" smtClean="0">
                <a:solidFill>
                  <a:srgbClr val="FF0000"/>
                </a:solidFill>
                <a:latin typeface="Calibri" pitchFamily="34" charset="0"/>
              </a:rPr>
              <a:t>Метод проектов 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Calibri" pitchFamily="34" charset="0"/>
              </a:rPr>
              <a:t>        в начальной школе.</a:t>
            </a:r>
            <a:br>
              <a:rPr lang="ru-RU" sz="4800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Calibri" pitchFamily="34" charset="0"/>
              </a:rPr>
              <a:t>         </a:t>
            </a:r>
            <a:r>
              <a:rPr lang="ru-RU" sz="4800" dirty="0" smtClean="0">
                <a:solidFill>
                  <a:srgbClr val="C00000"/>
                </a:solidFill>
                <a:latin typeface="Calibri" pitchFamily="34" charset="0"/>
              </a:rPr>
              <a:t>Особенности организации</a:t>
            </a:r>
          </a:p>
          <a:p>
            <a:pPr algn="ctr"/>
            <a:r>
              <a:rPr lang="ru-RU" sz="4800" dirty="0" smtClean="0">
                <a:solidFill>
                  <a:srgbClr val="C00000"/>
                </a:solidFill>
                <a:latin typeface="Calibri" pitchFamily="34" charset="0"/>
              </a:rPr>
              <a:t>       проектной деятельности.</a:t>
            </a:r>
          </a:p>
          <a:p>
            <a:pPr algn="r"/>
            <a:endParaRPr lang="ru-RU" dirty="0" smtClean="0">
              <a:solidFill>
                <a:srgbClr val="FF0000"/>
              </a:solidFill>
            </a:endParaRPr>
          </a:p>
          <a:p>
            <a:pPr algn="r"/>
            <a:endParaRPr lang="ru-RU" dirty="0" smtClean="0">
              <a:solidFill>
                <a:srgbClr val="FF0000"/>
              </a:solidFill>
            </a:endParaRPr>
          </a:p>
          <a:p>
            <a:pPr algn="r"/>
            <a:r>
              <a:rPr lang="ru-RU" sz="2800" dirty="0" smtClean="0">
                <a:solidFill>
                  <a:srgbClr val="0070C0"/>
                </a:solidFill>
                <a:latin typeface="Calibri" pitchFamily="34" charset="0"/>
              </a:rPr>
              <a:t> Авторы работы:</a:t>
            </a:r>
          </a:p>
          <a:p>
            <a:pPr algn="r"/>
            <a:r>
              <a:rPr lang="ru-RU" sz="2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solidFill>
                  <a:srgbClr val="00B0F0"/>
                </a:solidFill>
                <a:latin typeface="Calibri" pitchFamily="34" charset="0"/>
              </a:rPr>
              <a:t>Степаненко О.Г.</a:t>
            </a:r>
          </a:p>
          <a:p>
            <a:pPr algn="r"/>
            <a:r>
              <a:rPr lang="ru-RU" sz="2800" dirty="0" smtClean="0">
                <a:solidFill>
                  <a:srgbClr val="00B0F0"/>
                </a:solidFill>
                <a:latin typeface="Calibri" pitchFamily="34" charset="0"/>
              </a:rPr>
              <a:t>Степанова С.И.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В современном понимании</a:t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sz="4400" b="1" dirty="0" smtClean="0"/>
              <a:t>проект</a:t>
            </a:r>
            <a:r>
              <a:rPr lang="ru-RU" sz="4400" dirty="0" smtClean="0"/>
              <a:t> – </a:t>
            </a:r>
            <a:r>
              <a:rPr lang="ru-RU" sz="4400" b="1" i="1" dirty="0" smtClean="0"/>
              <a:t>это шесть «П»</a:t>
            </a:r>
            <a:r>
              <a:rPr lang="ru-RU" sz="4400" dirty="0" smtClean="0"/>
              <a:t> 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Calibri" pitchFamily="34" charset="0"/>
              </a:rPr>
              <a:t>Проблема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Calibri" pitchFamily="34" charset="0"/>
              </a:rPr>
              <a:t> Проектирование (</a:t>
            </a:r>
            <a:r>
              <a:rPr lang="ru-RU" dirty="0" smtClean="0">
                <a:latin typeface="Calibri" pitchFamily="34" charset="0"/>
              </a:rPr>
              <a:t>планирование</a:t>
            </a:r>
            <a:r>
              <a:rPr lang="ru-RU" sz="4000" dirty="0" smtClean="0">
                <a:latin typeface="Calibri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Calibri" pitchFamily="34" charset="0"/>
              </a:rPr>
              <a:t> Поиск информации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Calibri" pitchFamily="34" charset="0"/>
              </a:rPr>
              <a:t> Продукт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Calibri" pitchFamily="34" charset="0"/>
              </a:rPr>
              <a:t> Презентация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Calibri" pitchFamily="34" charset="0"/>
              </a:rPr>
              <a:t> </a:t>
            </a:r>
            <a:r>
              <a:rPr lang="ru-RU" sz="4000" dirty="0" err="1" smtClean="0">
                <a:latin typeface="Calibri" pitchFamily="34" charset="0"/>
              </a:rPr>
              <a:t>Портфолио</a:t>
            </a:r>
            <a:r>
              <a:rPr lang="ru-RU" sz="4000" dirty="0" smtClean="0">
                <a:latin typeface="Calibri" pitchFamily="34" charset="0"/>
              </a:rPr>
              <a:t> (папка-отчёт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24744"/>
            <a:ext cx="7498080" cy="21602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  <a:latin typeface="Calibri" pitchFamily="34" charset="0"/>
              </a:rPr>
              <a:t>Существуют разные виды классификаций проектов.  Так, по доминирующей деятельности </a:t>
            </a:r>
            <a:r>
              <a:rPr lang="ru-RU" sz="2800" b="1" dirty="0" smtClean="0">
                <a:latin typeface="Calibri" pitchFamily="34" charset="0"/>
              </a:rPr>
              <a:t>выделяют</a:t>
            </a:r>
            <a:r>
              <a:rPr lang="ru-RU" sz="2800" dirty="0" smtClean="0">
                <a:latin typeface="Calibri" pitchFamily="34" charset="0"/>
              </a:rPr>
              <a:t>:  </a:t>
            </a:r>
            <a:br>
              <a:rPr lang="ru-RU" sz="2800" dirty="0" smtClean="0">
                <a:latin typeface="Calibri" pitchFamily="34" charset="0"/>
              </a:rPr>
            </a:b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 исследовательские,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творческие,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практико-ориентированные,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информационные,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</a:t>
            </a:r>
            <a:r>
              <a:rPr lang="ru-RU" sz="3600" dirty="0" err="1" smtClean="0"/>
              <a:t>приключенческо</a:t>
            </a:r>
            <a:r>
              <a:rPr lang="ru-RU" sz="3600" dirty="0" smtClean="0"/>
              <a:t> - игровые,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телекоммуникационные.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Исследовательский проект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Цель проекта </a:t>
            </a:r>
            <a:r>
              <a:rPr lang="ru-RU" dirty="0" smtClean="0"/>
              <a:t>— доказательство или опровержение какой-либо гипотезы. Проект выполняется по аналогии с научным исследованием: обязательное обоснование актуальности исследуемой проблемы, выдвижение гипотезы, осуществление эксперимента, проверка различных версий, анализ, обобщение и обнародование результатов. 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Проектным продуктом </a:t>
            </a:r>
            <a:r>
              <a:rPr lang="ru-RU" dirty="0" smtClean="0"/>
              <a:t>в данном случае является результат исследования, оформленный установленным способом.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Информационный проект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Цель проекта </a:t>
            </a:r>
            <a:r>
              <a:rPr lang="ru-RU" i="1" dirty="0" smtClean="0"/>
              <a:t>— </a:t>
            </a:r>
            <a:r>
              <a:rPr lang="ru-RU" dirty="0" smtClean="0"/>
              <a:t>сбор информации о каком-либо объекте или явлении для предоставления ее заказчику для дальнейшего использования по его усмотрению. 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Проектным продуктом </a:t>
            </a:r>
            <a:r>
              <a:rPr lang="ru-RU" dirty="0" smtClean="0"/>
              <a:t>могут стать оформленные оговоренным с заказчиком способом статистические данные, результаты опросов общественного мнения, обобщение высказываний различных авторов по какому-либо вопросу и пр. Результаты информационных проектов могут использоваться в качестве дидактического материала к урокам, могут быть опубликованы в школьной газете или выложены в Интернете.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Творческий проект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>
                <a:solidFill>
                  <a:srgbClr val="0070C0"/>
                </a:solidFill>
              </a:rPr>
              <a:t>Цель проекта </a:t>
            </a:r>
            <a:r>
              <a:rPr lang="ru-RU" dirty="0" smtClean="0"/>
              <a:t>— привлечение интереса публики к проблеме проекта. Данный проект характеризуется свободным творческим подходом к трактовке проблемы, к ходу работы и к презентации результатов. </a:t>
            </a:r>
          </a:p>
          <a:p>
            <a:pPr>
              <a:buNone/>
            </a:pPr>
            <a:r>
              <a:rPr lang="ru-RU" dirty="0" smtClean="0"/>
              <a:t>   Результатом проекта, </a:t>
            </a:r>
            <a:r>
              <a:rPr lang="ru-RU" i="1" dirty="0" smtClean="0">
                <a:solidFill>
                  <a:srgbClr val="0070C0"/>
                </a:solidFill>
              </a:rPr>
              <a:t>проектным продуктом,</a:t>
            </a:r>
            <a:r>
              <a:rPr lang="ru-RU" i="1" dirty="0" smtClean="0"/>
              <a:t> </a:t>
            </a:r>
            <a:r>
              <a:rPr lang="ru-RU" dirty="0" smtClean="0"/>
              <a:t>могут стать произведения литературы, изобразительного или декоративно-прикладного искусства, видео­фильмы.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Приключенческо-игровые проекты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Приключенческо-игровые проекты </a:t>
            </a:r>
            <a:r>
              <a:rPr lang="ru-RU" dirty="0" smtClean="0"/>
              <a:t>требуют большой подготовительной работы. Принятие решения происходит в игровой ситуации. Участники выбирают себе определённые роли.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Результаты </a:t>
            </a:r>
            <a:r>
              <a:rPr lang="ru-RU" dirty="0" smtClean="0"/>
              <a:t>таких проектов часто вырисовываются только к моменту завершения действия.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Практико-ориентированные проекты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Практико-ориентированные проекты </a:t>
            </a:r>
            <a:r>
              <a:rPr lang="ru-RU" dirty="0" smtClean="0"/>
              <a:t>отличает чётко обозначенный с самого начала характер результата деятельности его участников. Этот результат обязательно должен быть ориентирован на социальные интересы самих участников. Этот проект требует чётко продуманной структуры, которая может быть представлена в виде сценария, определения функций каждого участника и участия каждого из них в оформлении конечного результата. Целесообразно проводить поэтапные обсуждения, позволяющие координировать совместную деятельность участников.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68760"/>
            <a:ext cx="7498080" cy="1488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0000"/>
                </a:solidFill>
                <a:cs typeface="Times New Roman" pitchFamily="18" charset="0"/>
              </a:rPr>
              <a:t>По количеству участников проекта</a:t>
            </a: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Font typeface="Arial" pitchFamily="34" charset="0"/>
              <a:buChar char="•"/>
              <a:tabLst>
                <a:tab pos="1143000" algn="l"/>
              </a:tabLst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индивидуальные;</a:t>
            </a:r>
            <a:endParaRPr lang="ru-RU" sz="3600" dirty="0" smtClean="0">
              <a:latin typeface="Calibri" pitchFamily="34" charset="0"/>
            </a:endParaRPr>
          </a:p>
          <a:p>
            <a:pPr algn="just">
              <a:spcBef>
                <a:spcPct val="0"/>
              </a:spcBef>
              <a:buFont typeface="Arial" pitchFamily="34" charset="0"/>
              <a:buChar char="•"/>
              <a:tabLst>
                <a:tab pos="11430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групповые.</a:t>
            </a:r>
            <a:endParaRPr lang="ru-RU" sz="3600" dirty="0" smtClean="0">
              <a:latin typeface="Calibri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F:\DCIM\100PHOTO\SAM_09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068960"/>
            <a:ext cx="3600400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F:\степаненко\Фото000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924944"/>
            <a:ext cx="3960440" cy="33123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Персональные или групповые проекты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328592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80000"/>
              </a:lnSpc>
              <a:buNone/>
            </a:pPr>
            <a:endParaRPr lang="ru-RU" sz="3800" dirty="0" smtClean="0">
              <a:solidFill>
                <a:srgbClr val="006600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3800" dirty="0" smtClean="0">
                <a:solidFill>
                  <a:srgbClr val="006600"/>
                </a:solidFill>
              </a:rPr>
              <a:t>Преимущества персональных проектов: </a:t>
            </a:r>
          </a:p>
          <a:p>
            <a:pPr>
              <a:lnSpc>
                <a:spcPct val="80000"/>
              </a:lnSpc>
              <a:buNone/>
            </a:pPr>
            <a:endParaRPr lang="ru-RU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ru-RU" dirty="0" smtClean="0"/>
              <a:t>план работы над проектом может быть выстроен и отслежен с максимальной точностью; </a:t>
            </a:r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у учащегося формируется чувство ответственности, поскольку выполнение проекта зависит только от него; </a:t>
            </a:r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учащийся приобретает опыт на всех без исключения этапах выполнения проекта - от рождения замысла до итоговой рефлексии; </a:t>
            </a:r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формирование у учащегося важнейших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 (исследовательских, презентационных, оценочных) оказывается вполне управляемым процессом;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6600"/>
                </a:solidFill>
              </a:rPr>
              <a:t>Преимущества групповых проектов: </a:t>
            </a:r>
            <a:br>
              <a:rPr lang="ru-RU" dirty="0" smtClean="0">
                <a:solidFill>
                  <a:srgbClr val="0066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600" dirty="0" smtClean="0"/>
              <a:t>в проектной группе формируются навыки сотрудничества; </a:t>
            </a:r>
          </a:p>
          <a:p>
            <a:pPr>
              <a:lnSpc>
                <a:spcPct val="80000"/>
              </a:lnSpc>
            </a:pPr>
            <a:r>
              <a:rPr lang="ru-RU" sz="3600" dirty="0" smtClean="0"/>
              <a:t>проект может быть выполнен наиболее глубоко и разносторонне; </a:t>
            </a:r>
          </a:p>
          <a:p>
            <a:pPr>
              <a:lnSpc>
                <a:spcPct val="80000"/>
              </a:lnSpc>
            </a:pPr>
            <a:r>
              <a:rPr lang="ru-RU" sz="3600" dirty="0" smtClean="0"/>
              <a:t>на каждом этапе работы над проектом, как правило, есть свой ситуативный лидер; </a:t>
            </a:r>
          </a:p>
          <a:p>
            <a:pPr>
              <a:lnSpc>
                <a:spcPct val="80000"/>
              </a:lnSpc>
            </a:pPr>
            <a:r>
              <a:rPr lang="ru-RU" altLang="ja-JP" sz="3600" dirty="0" smtClean="0"/>
              <a:t>в рамках проектной группы могут быть образованы подгруппы. </a:t>
            </a: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настоящее время в начальном образовании наблюдается возросший интерес к методу проекта, как форме организации учебного процесса, позволяющей обучить детей умению получать знания через свою деятельность. Именно проектная деятельность позволяет воспитывать самостоятельную и ответственную личность, развивает творческие начала и умственные способности.</a:t>
            </a:r>
          </a:p>
          <a:p>
            <a:r>
              <a:rPr lang="ru-RU" dirty="0" smtClean="0"/>
              <a:t>           Проблема активности учащихся, их интереса к обучению уже давно стала актуальной. Опыт показывает, что необходима новая технология обучения. Это технология исследовательских проектов. 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Правила успешности проектной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 В команде нет лидеров. Все члены команды равны.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 Команды не соревнуются.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 Все члены команды должны получать удовольствие от общения друг с другом, от чувства уверенности в себе и оттого, что они вместе выполняют проектное задание.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 Все должны проявлять активность и вносить свой вклад в общее дело. Не должно быть так называемых «спящих партнеров».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 Ответственность за конечный результат несут все члены команды, выполняющие проектное задание. </a:t>
            </a:r>
            <a:endParaRPr lang="ru-RU" dirty="0" smtClean="0"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По продолжительности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мини-проекты (укладываются в 1 урок);</a:t>
            </a:r>
          </a:p>
          <a:p>
            <a:r>
              <a:rPr lang="ru-RU" sz="3600" dirty="0" smtClean="0"/>
              <a:t>краткосрочные (4-6 уроков);</a:t>
            </a:r>
          </a:p>
          <a:p>
            <a:r>
              <a:rPr lang="ru-RU" sz="3600" dirty="0" smtClean="0"/>
              <a:t>среднесрочные;</a:t>
            </a:r>
          </a:p>
          <a:p>
            <a:r>
              <a:rPr lang="ru-RU" sz="3600" dirty="0" smtClean="0"/>
              <a:t>долгосрочные.</a:t>
            </a:r>
          </a:p>
          <a:p>
            <a:pPr>
              <a:buFontTx/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4369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 smtClean="0"/>
              <a:t>По характеру контактов между участниками</a:t>
            </a:r>
            <a:r>
              <a:rPr lang="ru-RU" sz="49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внутриклассные</a:t>
            </a:r>
            <a:r>
              <a:rPr lang="ru-RU" sz="3600" dirty="0" smtClean="0"/>
              <a:t>;</a:t>
            </a:r>
          </a:p>
          <a:p>
            <a:r>
              <a:rPr lang="ru-RU" sz="3600" dirty="0" err="1" smtClean="0"/>
              <a:t>внутришкольные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межрегиональные;</a:t>
            </a:r>
          </a:p>
          <a:p>
            <a:r>
              <a:rPr lang="ru-RU" sz="3600" dirty="0" smtClean="0"/>
              <a:t>международные.</a:t>
            </a:r>
          </a:p>
          <a:p>
            <a:pPr>
              <a:buNone/>
            </a:pPr>
            <a:endParaRPr lang="ru-RU" sz="3600" dirty="0"/>
          </a:p>
        </p:txBody>
      </p:sp>
      <p:pic>
        <p:nvPicPr>
          <p:cNvPr id="4" name="Рисунок 3" descr="F:\степаненко\Фото00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933056"/>
            <a:ext cx="3456383" cy="2736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G:\ольга григорьевна\SAM_25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933056"/>
            <a:ext cx="3546276" cy="26864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0709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Формы продуктов проектной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видеофильм;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выставка;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газета, журнал;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игра;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коллекция;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костюм;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модель;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музыкальное произведение; </a:t>
            </a:r>
          </a:p>
          <a:p>
            <a:pPr>
              <a:lnSpc>
                <a:spcPct val="80000"/>
              </a:lnSpc>
            </a:pPr>
            <a:r>
              <a:rPr lang="ru-RU" dirty="0" err="1" smtClean="0"/>
              <a:t>мультимедийный</a:t>
            </a:r>
            <a:r>
              <a:rPr lang="ru-RU" dirty="0" smtClean="0"/>
              <a:t> продукт;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оформление кабинета;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постановка;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праздник;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прогноз;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система школьного самоуправления;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справочник;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учебное пособие;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экскурсия.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052736"/>
            <a:ext cx="7498080" cy="36490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Что является критериями успеха работы над проектом?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Достигнут конечный результат.</a:t>
            </a:r>
          </a:p>
          <a:p>
            <a:r>
              <a:rPr lang="ru-RU" dirty="0" smtClean="0"/>
              <a:t>Создана активная команда участников проекта, способная продолжить работу в будущем.</a:t>
            </a:r>
          </a:p>
          <a:p>
            <a:r>
              <a:rPr lang="ru-RU" dirty="0" smtClean="0"/>
              <a:t> Результат проекта может быть использован другими коллективами.</a:t>
            </a:r>
          </a:p>
          <a:p>
            <a:r>
              <a:rPr lang="ru-RU" dirty="0" smtClean="0"/>
              <a:t> Информация о проекте широко распространена.</a:t>
            </a:r>
          </a:p>
          <a:p>
            <a:r>
              <a:rPr lang="ru-RU" dirty="0" smtClean="0"/>
              <a:t>Получено удовольствие от своей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Этапы работы методом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956376" cy="5976664"/>
          </a:xfrm>
        </p:spPr>
        <p:txBody>
          <a:bodyPr>
            <a:normAutofit fontScale="25000" lnSpcReduction="20000"/>
          </a:bodyPr>
          <a:lstStyle/>
          <a:p>
            <a:pPr fontAlgn="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  <a:r>
              <a:rPr lang="ru-RU" sz="5600" b="1" dirty="0" smtClean="0">
                <a:solidFill>
                  <a:srgbClr val="FF0000"/>
                </a:solidFill>
                <a:latin typeface="Calibri" pitchFamily="34" charset="0"/>
              </a:rPr>
              <a:t>Учитель                                                                                                                            Учащиеся</a:t>
            </a:r>
          </a:p>
          <a:p>
            <a:pPr fontAlgn="t">
              <a:buNone/>
            </a:pPr>
            <a:r>
              <a:rPr lang="ru-RU" sz="5600" b="1" i="1" dirty="0" smtClean="0">
                <a:latin typeface="Calibri" pitchFamily="34" charset="0"/>
              </a:rPr>
              <a:t>                                                                            1-ый этап – погружение в проект.</a:t>
            </a:r>
          </a:p>
          <a:p>
            <a:pPr fontAlgn="t">
              <a:buNone/>
            </a:pPr>
            <a:r>
              <a:rPr lang="ru-RU" sz="5600" i="1" dirty="0" smtClean="0">
                <a:solidFill>
                  <a:srgbClr val="00B0F0"/>
                </a:solidFill>
                <a:latin typeface="Calibri" pitchFamily="34" charset="0"/>
              </a:rPr>
              <a:t>    Формулирует: </a:t>
            </a:r>
          </a:p>
          <a:p>
            <a:pPr fontAlgn="t">
              <a:buNone/>
            </a:pPr>
            <a:r>
              <a:rPr lang="ru-RU" sz="5600" i="1" dirty="0" smtClean="0">
                <a:solidFill>
                  <a:srgbClr val="00B0F0"/>
                </a:solidFill>
                <a:latin typeface="Calibri" pitchFamily="34" charset="0"/>
              </a:rPr>
              <a:t>                                                                                                                                                 Осуществляют: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1)проблему проекта;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                                                                                                                                                1)личностное  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                                                                                                                                                присвоение проекта;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2)сюжетную ситуацию;                                                                                                    2)вживание в ситуацию;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3)цель и задачи.                                                                                                                3)принятие и уточнение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                                                                                                                                                 цели и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задач.</a:t>
            </a:r>
          </a:p>
          <a:p>
            <a:pPr fontAlgn="t">
              <a:buNone/>
            </a:pPr>
            <a:r>
              <a:rPr lang="ru-RU" sz="5600" b="1" i="1" dirty="0" smtClean="0">
                <a:latin typeface="Calibri" pitchFamily="34" charset="0"/>
              </a:rPr>
              <a:t>                                                                               2-ой этап – организация деятельности.</a:t>
            </a:r>
          </a:p>
          <a:p>
            <a:pPr fontAlgn="t">
              <a:buNone/>
            </a:pPr>
            <a:r>
              <a:rPr lang="ru-RU" sz="5600" i="1" dirty="0" smtClean="0">
                <a:solidFill>
                  <a:srgbClr val="00B0F0"/>
                </a:solidFill>
                <a:latin typeface="Calibri" pitchFamily="34" charset="0"/>
              </a:rPr>
              <a:t>Организует деятельность – предлагает:</a:t>
            </a:r>
          </a:p>
          <a:p>
            <a:pPr fontAlgn="t">
              <a:buNone/>
            </a:pPr>
            <a:r>
              <a:rPr lang="en-US" sz="5600" i="1" dirty="0" smtClean="0">
                <a:solidFill>
                  <a:srgbClr val="00B0F0"/>
                </a:solidFill>
                <a:latin typeface="Calibri" pitchFamily="34" charset="0"/>
              </a:rPr>
              <a:t>             </a:t>
            </a:r>
            <a:r>
              <a:rPr lang="ru-RU" sz="5600" i="1" dirty="0" smtClean="0">
                <a:solidFill>
                  <a:srgbClr val="00B0F0"/>
                </a:solidFill>
                <a:latin typeface="Calibri" pitchFamily="34" charset="0"/>
              </a:rPr>
              <a:t>                        </a:t>
            </a:r>
            <a:r>
              <a:rPr lang="en-US" sz="5600" i="1" dirty="0" smtClean="0">
                <a:solidFill>
                  <a:srgbClr val="00B0F0"/>
                </a:solidFill>
                <a:latin typeface="Calibri" pitchFamily="34" charset="0"/>
              </a:rPr>
              <a:t>              </a:t>
            </a:r>
            <a:r>
              <a:rPr lang="ru-RU" sz="5600" i="1" dirty="0" smtClean="0">
                <a:solidFill>
                  <a:srgbClr val="00B0F0"/>
                </a:solidFill>
                <a:latin typeface="Calibri" pitchFamily="34" charset="0"/>
              </a:rPr>
              <a:t>                                                                                                    </a:t>
            </a:r>
            <a:r>
              <a:rPr lang="en-US" sz="5600" i="1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ru-RU" sz="5600" i="1" dirty="0" smtClean="0">
                <a:solidFill>
                  <a:srgbClr val="00B0F0"/>
                </a:solidFill>
                <a:latin typeface="Calibri" pitchFamily="34" charset="0"/>
              </a:rPr>
              <a:t>Осуществляют: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4)организовать группы;                                                                                                      4)разбивку на группы;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5)распределить амплуа в группах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                                                                                                                                                        5)распределение  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                                                                                                                                                       ролей в  группе;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6)спланировать деятельность по   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                                                                                                                                        6)планирование работы;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решению задач проекта;  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                                                                                                                                          7)выбор формы и способа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7)возможные формы презентации                                                                                   </a:t>
            </a:r>
            <a:r>
              <a:rPr lang="ru-RU" sz="5600" dirty="0" err="1" smtClean="0">
                <a:latin typeface="Calibri" pitchFamily="34" charset="0"/>
              </a:rPr>
              <a:t>презентации</a:t>
            </a:r>
            <a:r>
              <a:rPr lang="ru-RU" sz="5600" dirty="0" smtClean="0">
                <a:latin typeface="Calibri" pitchFamily="34" charset="0"/>
              </a:rPr>
              <a:t> предполагаемых         </a:t>
            </a:r>
          </a:p>
          <a:p>
            <a:pPr fontAlgn="t">
              <a:buNone/>
            </a:pPr>
            <a:r>
              <a:rPr lang="ru-RU" sz="5600" dirty="0" smtClean="0">
                <a:latin typeface="Calibri" pitchFamily="34" charset="0"/>
              </a:rPr>
              <a:t>результатов.                                                                                                                             результатов.</a:t>
            </a:r>
            <a:endParaRPr lang="ru-RU" sz="5600" dirty="0">
              <a:latin typeface="Calibri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rmAutofit/>
          </a:bodyPr>
          <a:lstStyle/>
          <a:p>
            <a:pPr algn="ctr" fontAlgn="t">
              <a:buNone/>
            </a:pPr>
            <a:r>
              <a:rPr lang="ru-RU" sz="1400" b="1" dirty="0" smtClean="0">
                <a:latin typeface="Calibri" pitchFamily="34" charset="0"/>
              </a:rPr>
              <a:t> </a:t>
            </a:r>
            <a:r>
              <a:rPr lang="ru-RU" sz="1400" b="1" i="1" dirty="0" smtClean="0">
                <a:latin typeface="Calibri" pitchFamily="34" charset="0"/>
              </a:rPr>
              <a:t>3-ий этап</a:t>
            </a:r>
            <a:r>
              <a:rPr lang="ru-RU" sz="1400" b="1" dirty="0" smtClean="0">
                <a:latin typeface="Calibri" pitchFamily="34" charset="0"/>
              </a:rPr>
              <a:t> – </a:t>
            </a:r>
            <a:r>
              <a:rPr lang="ru-RU" sz="1400" b="1" i="1" dirty="0" smtClean="0">
                <a:latin typeface="Calibri" pitchFamily="34" charset="0"/>
              </a:rPr>
              <a:t>осуществление деятельности.</a:t>
            </a:r>
          </a:p>
          <a:p>
            <a:pPr fontAlgn="t">
              <a:buNone/>
            </a:pPr>
            <a:r>
              <a:rPr lang="ru-RU" sz="1400" i="1" dirty="0" smtClean="0">
                <a:solidFill>
                  <a:srgbClr val="00B0F0"/>
                </a:solidFill>
                <a:latin typeface="Calibri" pitchFamily="34" charset="0"/>
              </a:rPr>
              <a:t>Не участвует, но:                                                                                   Работают самостоятельно: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8)консультирует учащихся;                                                            8)каждый в соответствии со своим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9)ненавязчиво контролирует;                                                                 амплуа и сообща;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10)даёт новые знания по                                                                9)консультируются по необходимости;                                                            необходимости;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                                                                                                               10) «добывают» необходимые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11)репетирует с учениками                                                               знания;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презентацию результатов.                                                              11)подготавливают презентацию</a:t>
            </a:r>
          </a:p>
          <a:p>
            <a:pPr fontAlgn="t"/>
            <a:endParaRPr lang="ru-RU" sz="1400" dirty="0" smtClean="0">
              <a:latin typeface="Calibri" pitchFamily="34" charset="0"/>
            </a:endParaRPr>
          </a:p>
          <a:p>
            <a:pPr algn="ctr" fontAlgn="t">
              <a:buNone/>
            </a:pPr>
            <a:r>
              <a:rPr lang="ru-RU" sz="1400" b="1" i="1" dirty="0" smtClean="0">
                <a:latin typeface="Calibri" pitchFamily="34" charset="0"/>
              </a:rPr>
              <a:t> 4-ый этап - презентация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  </a:t>
            </a:r>
            <a:r>
              <a:rPr lang="ru-RU" sz="1400" i="1" dirty="0" smtClean="0">
                <a:solidFill>
                  <a:srgbClr val="00B0F0"/>
                </a:solidFill>
                <a:latin typeface="Calibri" pitchFamily="34" charset="0"/>
              </a:rPr>
              <a:t>Принимает отчёт:                                                                                          Демонстрируют: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12)обобщает и резюмирует                                                                12)понимание проблемы, цели и 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полученные результаты;                                                                      задач;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13) подводит итоги;                                                                               13)умение планировать и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14) оценивает умения: общаться,                                                       осуществлять работу;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слушать, обосновывать своё                                                               14)найденный способ решения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мнение, толерантность.                                                                        проблемы;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15) акцентирует внимание  на                                                             15)дают  </a:t>
            </a:r>
            <a:r>
              <a:rPr lang="ru-RU" sz="1400" dirty="0" err="1" smtClean="0">
                <a:latin typeface="Calibri" pitchFamily="34" charset="0"/>
              </a:rPr>
              <a:t>взаимооценку</a:t>
            </a:r>
            <a:r>
              <a:rPr lang="ru-RU" sz="1400" dirty="0" smtClean="0">
                <a:latin typeface="Calibri" pitchFamily="34" charset="0"/>
              </a:rPr>
              <a:t> деятельности,                                                                                            и её результативность.</a:t>
            </a:r>
          </a:p>
          <a:p>
            <a:pPr fontAlgn="t">
              <a:buNone/>
            </a:pPr>
            <a:r>
              <a:rPr lang="ru-RU" sz="1400" dirty="0" smtClean="0">
                <a:latin typeface="Calibri" pitchFamily="34" charset="0"/>
              </a:rPr>
              <a:t>воспитательном моменте.                                   </a:t>
            </a:r>
            <a:endParaRPr lang="ru-RU" sz="1400" dirty="0">
              <a:latin typeface="Calibri" pitchFamily="34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bg2"/>
                </a:solidFill>
              </a:rPr>
              <a:t>               </a:t>
            </a:r>
            <a:r>
              <a:rPr lang="ru-RU" sz="4900" b="1" dirty="0" smtClean="0">
                <a:solidFill>
                  <a:srgbClr val="FF0000"/>
                </a:solidFill>
                <a:latin typeface="Calibri" pitchFamily="34" charset="0"/>
              </a:rPr>
              <a:t>Роль родителей</a:t>
            </a:r>
            <a:r>
              <a:rPr lang="ru-RU" sz="4400" b="1" dirty="0" smtClean="0">
                <a:solidFill>
                  <a:schemeClr val="bg2"/>
                </a:solidFill>
              </a:rPr>
              <a:t/>
            </a:r>
            <a:br>
              <a:rPr lang="ru-RU" sz="4400" b="1" dirty="0" smtClean="0">
                <a:solidFill>
                  <a:schemeClr val="bg2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Разбить объём работ на части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  Определить сроки выполнения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  Посодействовать ребёнку в передвижении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в библиотеку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  Подсказать правила оформления документов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  Помочь в создании костюма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  Участвовать в подготовке презентаций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24744"/>
            <a:ext cx="7498080" cy="21602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Calibri" pitchFamily="34" charset="0"/>
              </a:rPr>
              <a:t>Особенности и варианты организации метода проектов с детьми младшего школьного возраста.</a:t>
            </a:r>
            <a:endParaRPr lang="ru-RU" sz="36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>
            <a:normAutofit fontScale="70000" lnSpcReduction="20000"/>
          </a:bodyPr>
          <a:lstStyle/>
          <a:p>
            <a:r>
              <a:rPr lang="ru-RU" sz="4100" dirty="0" smtClean="0">
                <a:latin typeface="Calibri" pitchFamily="34" charset="0"/>
              </a:rPr>
              <a:t>Темы детских проектных работ лучше выбирать из содержания учебных предметов или из близких к ним областей.</a:t>
            </a:r>
          </a:p>
          <a:p>
            <a:pPr>
              <a:buNone/>
            </a:pPr>
            <a:endParaRPr lang="ru-RU" sz="4100" dirty="0" smtClean="0">
              <a:latin typeface="Calibri" pitchFamily="34" charset="0"/>
            </a:endParaRPr>
          </a:p>
          <a:p>
            <a:r>
              <a:rPr lang="ru-RU" sz="4100" dirty="0" smtClean="0">
                <a:latin typeface="Calibri" pitchFamily="34" charset="0"/>
              </a:rPr>
              <a:t>Проблема проекта или исследования, обеспечивающая мотивацию включения школьников в самостоятельную деятельность, должна быть в области познавательных интересов учащихся в зоне их ближнего развития.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5987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Calibri" pitchFamily="34" charset="0"/>
              </a:rPr>
              <a:t>Большого внимания от учителя требует и процесс осмысления, целенаправленного приобретения и применения школьниками знаний, необходимых в том или ином проекте. От учителя при этом требуется особый такт, деликатность, чтобы не «навязать» ученикам информацию, а направить их на самостоятельный поиск.</a:t>
            </a: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Целесообразно в процессе работы над проектом проводить с младшими школьниками экскурсии, прогулки- наблюдения.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История возникновения </a:t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метода проектов</a:t>
            </a:r>
            <a:br>
              <a:rPr lang="ru-RU" sz="4400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Метод проектов зародился во второй половине </a:t>
            </a:r>
            <a:r>
              <a:rPr lang="en-US" dirty="0" smtClean="0"/>
              <a:t>XIX</a:t>
            </a:r>
            <a:r>
              <a:rPr lang="ru-RU" dirty="0" smtClean="0"/>
              <a:t> века в сельскохозяйственных школах США и основывался на теоретических концепциях «прагматической педагогики», основоположником которой был американский философ-идеалист Джон </a:t>
            </a:r>
            <a:r>
              <a:rPr lang="ru-RU" dirty="0" err="1" smtClean="0"/>
              <a:t>Дьюи</a:t>
            </a:r>
            <a:r>
              <a:rPr lang="ru-RU" dirty="0" smtClean="0"/>
              <a:t> (1859-1952). Согласно его воззрениям, истинным и ценным является только то, что полезно людям, что дает практический результат и направлено на благо всего общества. Принцип прагматической педагогики: «обучение посредством делания»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Calibri" pitchFamily="34" charset="0"/>
              </a:rPr>
              <a:t>Особого внимания требует завершающий этап проектной деятельности- презентация  (защита) проекта. Защита проекта часто осуществляется в форме выставки тех изделий, которые ученики создали. Для этого они готовят небольшое выступление с рассказом о своём проекте.</a:t>
            </a:r>
            <a:endParaRPr lang="ru-RU" smtClean="0">
              <a:latin typeface="Calibri" pitchFamily="34" charset="0"/>
            </a:endParaRP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  Весьма важный вопрос - оценка выполненных проектов, которая в начальной школе должна нести стимулирующий характер. Школьников, добившихся особых результатов в выполнении проекта, можно отметить дипломами, памятными подарками, при этом в начальной школе должен быть поощрен каждый ученик, выполнявший проект. Не следует превращать презентацию в соревнование проектов с присуждением мест. А лучше выделить несколько номинаций и постараться сделать так, чтобы каждый проект победил в какой-нибудь номинации.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ru-RU" sz="3300" dirty="0" smtClean="0">
                <a:latin typeface="Calibri" pitchFamily="34" charset="0"/>
              </a:rPr>
              <a:t>При организации проектной деятельности в начальной школе необходимо учитывать возрастные и </a:t>
            </a:r>
            <a:r>
              <a:rPr lang="ru-RU" sz="3300" dirty="0" err="1" smtClean="0">
                <a:latin typeface="Calibri" pitchFamily="34" charset="0"/>
              </a:rPr>
              <a:t>психолого</a:t>
            </a:r>
            <a:r>
              <a:rPr lang="ru-RU" sz="3300" dirty="0" smtClean="0">
                <a:latin typeface="Calibri" pitchFamily="34" charset="0"/>
              </a:rPr>
              <a:t>–физиологические особенности младших школьников.</a:t>
            </a:r>
          </a:p>
          <a:p>
            <a:pPr>
              <a:buFontTx/>
              <a:buNone/>
            </a:pPr>
            <a:r>
              <a:rPr lang="ru-RU" sz="3300" dirty="0" smtClean="0">
                <a:latin typeface="Calibri" pitchFamily="34" charset="0"/>
              </a:rPr>
              <a:t> </a:t>
            </a:r>
          </a:p>
          <a:p>
            <a:pPr>
              <a:buFontTx/>
              <a:buNone/>
            </a:pPr>
            <a:r>
              <a:rPr lang="ru-RU" sz="3300" dirty="0" smtClean="0">
                <a:solidFill>
                  <a:srgbClr val="0070C0"/>
                </a:solidFill>
                <a:latin typeface="Calibri" pitchFamily="34" charset="0"/>
              </a:rPr>
              <a:t>“</a:t>
            </a:r>
            <a:r>
              <a:rPr lang="ru-RU" sz="3300" i="1" dirty="0" smtClean="0">
                <a:solidFill>
                  <a:srgbClr val="0070C0"/>
                </a:solidFill>
                <a:latin typeface="Calibri" pitchFamily="34" charset="0"/>
              </a:rPr>
              <a:t>Существенным условием для выбора учителем наиболее эффективных методов, оптимизирующих преподавание, является знание реальных возможностей учащихся, развития их интеллекта воли, мотивов”. </a:t>
            </a:r>
          </a:p>
          <a:p>
            <a:pPr>
              <a:buFontTx/>
              <a:buNone/>
            </a:pPr>
            <a:endParaRPr lang="ru-RU" sz="3300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ru-RU" sz="3300" dirty="0" smtClean="0">
                <a:latin typeface="Calibri" pitchFamily="34" charset="0"/>
              </a:rPr>
              <a:t>Необходима системность в использовании активных методов, постепенное увеличение степени детской самостоятельности в учебно-познавательной деятельности и уменьшение различных видов учительской помощи.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Calibri" pitchFamily="34" charset="0"/>
              </a:rPr>
              <a:t>Использование технологии проектного обучения в начальной школе способствует развитию таких качеств личности:</a:t>
            </a:r>
          </a:p>
          <a:p>
            <a:r>
              <a:rPr lang="ru-RU" dirty="0" smtClean="0"/>
              <a:t>Самостоятельность</a:t>
            </a:r>
          </a:p>
          <a:p>
            <a:r>
              <a:rPr lang="ru-RU" dirty="0" smtClean="0"/>
              <a:t>целеустремленность</a:t>
            </a:r>
          </a:p>
          <a:p>
            <a:r>
              <a:rPr lang="ru-RU" dirty="0" smtClean="0"/>
              <a:t>ответственность</a:t>
            </a:r>
          </a:p>
          <a:p>
            <a:r>
              <a:rPr lang="ru-RU" dirty="0" smtClean="0"/>
              <a:t>инициативность</a:t>
            </a:r>
          </a:p>
          <a:p>
            <a:r>
              <a:rPr lang="ru-RU" dirty="0" smtClean="0"/>
              <a:t>настойчивость</a:t>
            </a:r>
          </a:p>
          <a:p>
            <a:r>
              <a:rPr lang="ru-RU" dirty="0" smtClean="0"/>
              <a:t>толерантность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Calibri" pitchFamily="34" charset="0"/>
              </a:rPr>
              <a:t>Группа компетенций</a:t>
            </a:r>
            <a:r>
              <a:rPr lang="ru-RU" dirty="0" smtClean="0">
                <a:solidFill>
                  <a:srgbClr val="7030A0"/>
                </a:solidFill>
                <a:latin typeface="Calibri" pitchFamily="34" charset="0"/>
              </a:rPr>
              <a:t>, на которые проектная деятельность оказывает наибольшее влияние у младших школьников: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 исследовательские</a:t>
            </a:r>
            <a:endParaRPr lang="ru-RU" dirty="0" smtClean="0"/>
          </a:p>
          <a:p>
            <a:pPr marL="274320" indent="-274320">
              <a:lnSpc>
                <a:spcPct val="90000"/>
              </a:lnSpc>
              <a:buFont typeface="Wingdings 2"/>
              <a:buChar char=""/>
              <a:defRPr/>
            </a:pPr>
            <a:r>
              <a:rPr lang="ru-RU" b="1" dirty="0" smtClean="0"/>
              <a:t>социального</a:t>
            </a:r>
            <a:r>
              <a:rPr lang="ru-RU" dirty="0" smtClean="0"/>
              <a:t> </a:t>
            </a:r>
            <a:r>
              <a:rPr lang="ru-RU" b="1" dirty="0" smtClean="0"/>
              <a:t>взаимодействия</a:t>
            </a:r>
            <a:endParaRPr lang="ru-RU" dirty="0" smtClean="0"/>
          </a:p>
          <a:p>
            <a:pPr marL="274320" indent="-274320">
              <a:lnSpc>
                <a:spcPct val="90000"/>
              </a:lnSpc>
              <a:buFont typeface="Wingdings 2"/>
              <a:buChar char=""/>
              <a:defRPr/>
            </a:pPr>
            <a:r>
              <a:rPr lang="ru-RU" b="1" dirty="0" smtClean="0"/>
              <a:t>оценочные</a:t>
            </a:r>
            <a:r>
              <a:rPr lang="ru-RU" dirty="0" smtClean="0"/>
              <a:t> </a:t>
            </a:r>
          </a:p>
          <a:p>
            <a:pPr marL="274320" indent="-274320">
              <a:lnSpc>
                <a:spcPct val="90000"/>
              </a:lnSpc>
              <a:buFont typeface="Wingdings 2"/>
              <a:buChar char=""/>
              <a:defRPr/>
            </a:pPr>
            <a:r>
              <a:rPr lang="ru-RU" b="1" dirty="0" smtClean="0"/>
              <a:t>информационные</a:t>
            </a:r>
            <a:r>
              <a:rPr lang="ru-RU" dirty="0" smtClean="0"/>
              <a:t> </a:t>
            </a:r>
          </a:p>
          <a:p>
            <a:pPr marL="274320" indent="-274320">
              <a:lnSpc>
                <a:spcPct val="90000"/>
              </a:lnSpc>
              <a:buFont typeface="Wingdings 2"/>
              <a:buChar char=""/>
              <a:defRPr/>
            </a:pPr>
            <a:r>
              <a:rPr lang="ru-RU" b="1" dirty="0" smtClean="0"/>
              <a:t>презентационные</a:t>
            </a:r>
            <a:r>
              <a:rPr lang="ru-RU" dirty="0" smtClean="0"/>
              <a:t> </a:t>
            </a:r>
          </a:p>
          <a:p>
            <a:pPr marL="274320" indent="-274320">
              <a:lnSpc>
                <a:spcPct val="90000"/>
              </a:lnSpc>
              <a:buFont typeface="Wingdings 2"/>
              <a:buChar char=""/>
              <a:defRPr/>
            </a:pPr>
            <a:r>
              <a:rPr lang="ru-RU" b="1" dirty="0" smtClean="0"/>
              <a:t>рефлексивные</a:t>
            </a:r>
          </a:p>
          <a:p>
            <a:pPr marL="274320" indent="-274320">
              <a:lnSpc>
                <a:spcPct val="90000"/>
              </a:lnSpc>
              <a:buFont typeface="Wingdings 2"/>
              <a:buChar char=""/>
              <a:defRPr/>
            </a:pPr>
            <a:r>
              <a:rPr lang="ru-RU" b="1" dirty="0" smtClean="0"/>
              <a:t>менеджерские</a:t>
            </a:r>
            <a:r>
              <a:rPr lang="ru-RU" dirty="0" smtClean="0"/>
              <a:t> </a:t>
            </a:r>
          </a:p>
          <a:p>
            <a:pPr algn="ctr">
              <a:buNone/>
            </a:pPr>
            <a:endParaRPr lang="ru-RU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folHlink"/>
                </a:solidFill>
              </a:rPr>
              <a:t>Что</a:t>
            </a:r>
            <a:r>
              <a:rPr lang="ru-RU" sz="3600" dirty="0" smtClean="0">
                <a:solidFill>
                  <a:schemeClr val="folHlink"/>
                </a:solidFill>
              </a:rPr>
              <a:t> </a:t>
            </a:r>
            <a:r>
              <a:rPr lang="ru-RU" sz="4400" dirty="0" smtClean="0">
                <a:solidFill>
                  <a:schemeClr val="folHlink"/>
                </a:solidFill>
              </a:rPr>
              <a:t>дает метод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dirty="0" smtClean="0"/>
              <a:t>Метод проектов позволяет: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обучить детей находить некую значимую для них проблему и решать её путем творческого поиска и применения интегрированного знания;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подвести ребят к осмыслению значимости предполагаемых результатов в практической , творческой и познавательной деятельности;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развить творческие, исследовательские способности и применить их на практике;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научить детей алгоритму выполнения этапов проекта;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создать условия для самостоятельной деятельности учащихся в ситуации выбора.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Вывод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проектная деятельность способствует формированию ключевых компетентностей учащихся, подготовки их к реальным условиям жизнедеятельности. Выводит процесс обучения и воспитания из стен школы в окружающий мир.</a:t>
            </a:r>
          </a:p>
          <a:p>
            <a:pPr algn="just">
              <a:buFontTx/>
              <a:buNone/>
            </a:pPr>
            <a:r>
              <a:rPr lang="ru-RU" dirty="0" smtClean="0"/>
              <a:t>Девизом этой деятельности могут служить слова выдающегося немецкого драматурга и философа Г.Э. Лессинга: </a:t>
            </a:r>
            <a:r>
              <a:rPr lang="ru-RU" dirty="0" smtClean="0">
                <a:solidFill>
                  <a:srgbClr val="C00000"/>
                </a:solidFill>
              </a:rPr>
              <a:t>«Спорьте, заблуждайтесь, ошибайтесь, но ради бога, размышляйте, и хотя и криво, да сами».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</a:rPr>
              <a:t>Спасибо за внимание!</a:t>
            </a: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900igr.net/up/datas/257492/0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1201340"/>
            <a:ext cx="7146677" cy="48919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Calibri" pitchFamily="34" charset="0"/>
              </a:rPr>
              <a:t>В европейских языках слово </a:t>
            </a: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</a:rPr>
              <a:t>«проект»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Calibri" pitchFamily="34" charset="0"/>
              </a:rPr>
              <a:t>заимствовано из латыни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  <a:latin typeface="Calibri" pitchFamily="34" charset="0"/>
              </a:rPr>
              <a:t>и означает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</a:rPr>
              <a:t>«выброшенный вперёд», «выступающий», «бросающийся в глаза»</a:t>
            </a:r>
            <a:endParaRPr lang="ru-RU" sz="3600" dirty="0" smtClean="0">
              <a:solidFill>
                <a:srgbClr val="7030A0"/>
              </a:solidFill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4087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i="1" dirty="0" smtClean="0"/>
              <a:t>    Метод проектов</a:t>
            </a:r>
            <a:r>
              <a:rPr lang="ru-RU" sz="3600" i="1" dirty="0" smtClean="0"/>
              <a:t> – </a:t>
            </a:r>
            <a:r>
              <a:rPr lang="ru-RU" sz="3600" dirty="0" smtClean="0"/>
              <a:t> способы организации самостоятельной деятельности обучающихся по достижению определенного результата. Он ориентирован на интерес, на творческую самореализацию развивающейся личности обучающегося, развитие его интеллектуальных и физических  возможностей, волевых качеств и творческих способностей в процессе деятельности по решению какой-либо интересующей его проблемы.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548680"/>
            <a:ext cx="8028384" cy="56997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sz="3600" b="1" dirty="0" smtClean="0">
                <a:latin typeface="Calibri" pitchFamily="34" charset="0"/>
              </a:rPr>
              <a:t>Суть проектного обучения </a:t>
            </a:r>
            <a:r>
              <a:rPr lang="ru-RU" sz="3600" dirty="0" smtClean="0">
                <a:latin typeface="Calibri" pitchFamily="34" charset="0"/>
              </a:rPr>
              <a:t>состоит в том, что ученик в процессе работы над учебным проектом постигает реальные процессы, объекты</a:t>
            </a:r>
            <a:r>
              <a:rPr lang="ru-RU" sz="3600" i="1" dirty="0" smtClean="0">
                <a:latin typeface="Calibri" pitchFamily="34" charset="0"/>
              </a:rPr>
              <a:t>. </a:t>
            </a:r>
            <a:r>
              <a:rPr lang="ru-RU" sz="3600" dirty="0" smtClean="0">
                <a:latin typeface="Calibri" pitchFamily="34" charset="0"/>
              </a:rPr>
              <a:t>Оно предполагает</a:t>
            </a:r>
            <a:r>
              <a:rPr lang="ru-RU" sz="3600" i="1" dirty="0" smtClean="0">
                <a:latin typeface="Calibri" pitchFamily="34" charset="0"/>
              </a:rPr>
              <a:t> </a:t>
            </a:r>
            <a:r>
              <a:rPr lang="ru-RU" sz="3600" dirty="0" smtClean="0">
                <a:latin typeface="Calibri" pitchFamily="34" charset="0"/>
              </a:rPr>
              <a:t>проживание учеником конкретных ситуаций</a:t>
            </a:r>
            <a:r>
              <a:rPr lang="ru-RU" sz="3600" i="1" dirty="0" smtClean="0">
                <a:latin typeface="Calibri" pitchFamily="34" charset="0"/>
              </a:rPr>
              <a:t> </a:t>
            </a:r>
            <a:r>
              <a:rPr lang="ru-RU" sz="3600" dirty="0" smtClean="0">
                <a:latin typeface="Calibri" pitchFamily="34" charset="0"/>
              </a:rPr>
              <a:t>преодоления трудностей; приобщение его к проникновению в глубь явлений, процессов. 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 smtClean="0"/>
              <a:t>Что такое учебный проект?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708392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Учебный проект с точки зрения учащегося — </a:t>
            </a:r>
            <a:r>
              <a:rPr lang="ru-RU" dirty="0" smtClean="0"/>
              <a:t>это возможность делать что-то интересное самостоятельно, в группе или самому, максимально используя свои возможности; это деятельность, позволяющая проявить себя, попробовать свои силы, приложить свои знания, принести пользу и показать публично достигнутый результат; это деятельность, направленная на решение интересной проблемы, сформулированной самими учащимися в виде цели и задачи, когда результат этой деятельности — найденный способ решения проблемы — носит практический характер, имеет важное прикладное значение и, что весьма важно, интересен и значим для самих открывателей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sz="3600" b="1" dirty="0" smtClean="0">
                <a:latin typeface="Calibri" pitchFamily="34" charset="0"/>
              </a:rPr>
              <a:t>Учебный проект </a:t>
            </a:r>
            <a:r>
              <a:rPr lang="ru-RU" sz="3600" dirty="0" smtClean="0">
                <a:latin typeface="Calibri" pitchFamily="34" charset="0"/>
              </a:rPr>
              <a:t>с </a:t>
            </a:r>
            <a:r>
              <a:rPr lang="ru-RU" sz="3600" b="1" dirty="0" smtClean="0">
                <a:latin typeface="Calibri" pitchFamily="34" charset="0"/>
              </a:rPr>
              <a:t>точки зрения учителя — это интегративное </a:t>
            </a:r>
            <a:r>
              <a:rPr lang="ru-RU" sz="3600" dirty="0" smtClean="0">
                <a:latin typeface="Calibri" pitchFamily="34" charset="0"/>
              </a:rPr>
              <a:t>дидактическое средство </a:t>
            </a:r>
            <a:r>
              <a:rPr lang="ru-RU" sz="3600" b="1" dirty="0" smtClean="0">
                <a:latin typeface="Calibri" pitchFamily="34" charset="0"/>
              </a:rPr>
              <a:t>развития, </a:t>
            </a:r>
            <a:r>
              <a:rPr lang="ru-RU" sz="3600" dirty="0" smtClean="0">
                <a:latin typeface="Calibri" pitchFamily="34" charset="0"/>
              </a:rPr>
              <a:t>обучения </a:t>
            </a:r>
            <a:r>
              <a:rPr lang="ru-RU" sz="3600" b="1" dirty="0" smtClean="0">
                <a:latin typeface="Calibri" pitchFamily="34" charset="0"/>
              </a:rPr>
              <a:t>и воспитания, </a:t>
            </a:r>
            <a:r>
              <a:rPr lang="ru-RU" sz="3600" dirty="0" smtClean="0">
                <a:latin typeface="Calibri" pitchFamily="34" charset="0"/>
              </a:rPr>
              <a:t>которое позволяет </a:t>
            </a:r>
            <a:r>
              <a:rPr lang="ru-RU" sz="3600" b="1" dirty="0" smtClean="0">
                <a:latin typeface="Calibri" pitchFamily="34" charset="0"/>
              </a:rPr>
              <a:t>вырабатывать и развивать специфические умения и навыки проектирования.</a:t>
            </a:r>
            <a:endParaRPr lang="ru-RU" sz="3600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/>
              <a:t>Требования к учебному проекту</a:t>
            </a:r>
            <a:r>
              <a:rPr lang="ru-RU" sz="4400" i="1" dirty="0" smtClean="0"/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8028384" cy="5149552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3500" dirty="0" smtClean="0">
                <a:latin typeface="Calibri" pitchFamily="34" charset="0"/>
              </a:rPr>
              <a:t>Необходимо наличие социально значимой задачи (проблемы</a:t>
            </a:r>
            <a:r>
              <a:rPr lang="ru-RU" sz="3500" b="1" dirty="0" smtClean="0">
                <a:latin typeface="Calibri" pitchFamily="34" charset="0"/>
              </a:rPr>
              <a:t>) </a:t>
            </a:r>
            <a:r>
              <a:rPr lang="ru-RU" sz="3500" dirty="0" smtClean="0">
                <a:latin typeface="Calibri" pitchFamily="34" charset="0"/>
              </a:rPr>
              <a:t>– исследовательской, информационной, практической.</a:t>
            </a:r>
          </a:p>
          <a:p>
            <a:pPr>
              <a:buFont typeface="Arial" pitchFamily="34" charset="0"/>
              <a:buChar char="•"/>
            </a:pPr>
            <a:r>
              <a:rPr lang="ru-RU" sz="3500" dirty="0" smtClean="0">
                <a:latin typeface="Calibri" pitchFamily="34" charset="0"/>
              </a:rPr>
              <a:t> Выполнение проекта начинается с планирования действий по разрешению проблемы, иными словами – с проектирования самого проекта, в частности – с определения вида продукта и формы презентации.</a:t>
            </a:r>
          </a:p>
          <a:p>
            <a:pPr>
              <a:buFont typeface="Arial" pitchFamily="34" charset="0"/>
              <a:buChar char="•"/>
            </a:pPr>
            <a:r>
              <a:rPr lang="ru-RU" sz="3500" dirty="0" smtClean="0">
                <a:latin typeface="Calibri" pitchFamily="34" charset="0"/>
              </a:rPr>
              <a:t> Наиболее важной частью плана является пооперационная разработка проекта, в которой указан перечень конкретных действий с указанием выходов, сроков и ответственных.</a:t>
            </a:r>
          </a:p>
          <a:p>
            <a:pPr>
              <a:buFont typeface="Arial" pitchFamily="34" charset="0"/>
              <a:buChar char="•"/>
            </a:pPr>
            <a:r>
              <a:rPr lang="ru-RU" sz="3500" dirty="0" smtClean="0">
                <a:latin typeface="Calibri" pitchFamily="34" charset="0"/>
              </a:rPr>
              <a:t> Каждый проект обязательно требует исследовательской работы учащихся.</a:t>
            </a:r>
          </a:p>
          <a:p>
            <a:pPr>
              <a:buFont typeface="Arial" pitchFamily="34" charset="0"/>
              <a:buChar char="•"/>
            </a:pPr>
            <a:r>
              <a:rPr lang="ru-RU" sz="3500" dirty="0" smtClean="0">
                <a:latin typeface="Calibri" pitchFamily="34" charset="0"/>
              </a:rPr>
              <a:t> Таким образом, отличительная черта проектной деятельности –</a:t>
            </a:r>
            <a:r>
              <a:rPr lang="ru-RU" sz="3500" b="1" dirty="0" smtClean="0">
                <a:latin typeface="Calibri" pitchFamily="34" charset="0"/>
              </a:rPr>
              <a:t> </a:t>
            </a:r>
            <a:r>
              <a:rPr lang="ru-RU" sz="3500" dirty="0" smtClean="0">
                <a:latin typeface="Calibri" pitchFamily="34" charset="0"/>
              </a:rPr>
              <a:t>поиск информации, которая затем будет обработана, осмыслена и представлена участникам проектной группы.</a:t>
            </a:r>
          </a:p>
          <a:p>
            <a:pPr>
              <a:buFont typeface="Arial" pitchFamily="34" charset="0"/>
              <a:buChar char="•"/>
            </a:pPr>
            <a:r>
              <a:rPr lang="ru-RU" sz="3500" dirty="0" smtClean="0">
                <a:latin typeface="Calibri" pitchFamily="34" charset="0"/>
              </a:rPr>
              <a:t> Результатом работы над проектом, иначе говоря, выходом проекта, является продукт.</a:t>
            </a:r>
          </a:p>
          <a:p>
            <a:pPr>
              <a:buFontTx/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186</TotalTime>
  <Words>1925</Words>
  <Application>Microsoft Office PowerPoint</Application>
  <PresentationFormat>Экран (4:3)</PresentationFormat>
  <Paragraphs>218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Солнцестояние</vt:lpstr>
      <vt:lpstr>Слайд 1</vt:lpstr>
      <vt:lpstr>Слайд 2</vt:lpstr>
      <vt:lpstr>История возникновения  метода проектов </vt:lpstr>
      <vt:lpstr>Слайд 4</vt:lpstr>
      <vt:lpstr>Слайд 5</vt:lpstr>
      <vt:lpstr>Слайд 6</vt:lpstr>
      <vt:lpstr>Что такое учебный проект? </vt:lpstr>
      <vt:lpstr>Слайд 8</vt:lpstr>
      <vt:lpstr>Требования к учебному проекту  </vt:lpstr>
      <vt:lpstr>В современном понимании  проект – это шесть «П»  </vt:lpstr>
      <vt:lpstr>Существуют разные виды классификаций проектов.  Так, по доминирующей деятельности выделяют:   </vt:lpstr>
      <vt:lpstr>Исследовательский проект  </vt:lpstr>
      <vt:lpstr>Информационный проект </vt:lpstr>
      <vt:lpstr>Творческий проект </vt:lpstr>
      <vt:lpstr>Приключенческо-игровые проекты </vt:lpstr>
      <vt:lpstr>Практико-ориентированные проекты </vt:lpstr>
      <vt:lpstr>По количеству участников проекта:   </vt:lpstr>
      <vt:lpstr>Персональные или групповые проекты </vt:lpstr>
      <vt:lpstr>Преимущества групповых проектов:  </vt:lpstr>
      <vt:lpstr>Правила успешности проектной деятельности </vt:lpstr>
      <vt:lpstr>По продолжительности </vt:lpstr>
      <vt:lpstr>По характеру контактов между участниками:  </vt:lpstr>
      <vt:lpstr>Формы продуктов проектной деятельности </vt:lpstr>
      <vt:lpstr>Что является критериями успеха работы над проектом?  </vt:lpstr>
      <vt:lpstr>Этапы работы методом проекта. </vt:lpstr>
      <vt:lpstr>Слайд 26</vt:lpstr>
      <vt:lpstr>               Роль родителей </vt:lpstr>
      <vt:lpstr>Особенности и варианты организации метода проектов с детьми младшего школьного возраста.</vt:lpstr>
      <vt:lpstr>Слайд 29</vt:lpstr>
      <vt:lpstr>Слайд 30</vt:lpstr>
      <vt:lpstr>Слайд 31</vt:lpstr>
      <vt:lpstr>Слайд 32</vt:lpstr>
      <vt:lpstr>Слайд 33</vt:lpstr>
      <vt:lpstr>Что дает метод проектов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Evgeniy</dc:creator>
  <cp:lastModifiedBy>WinXPProSP3</cp:lastModifiedBy>
  <cp:revision>19</cp:revision>
  <dcterms:created xsi:type="dcterms:W3CDTF">2017-10-22T18:44:49Z</dcterms:created>
  <dcterms:modified xsi:type="dcterms:W3CDTF">2017-11-21T20:43:49Z</dcterms:modified>
</cp:coreProperties>
</file>